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</p:sldIdLst>
  <p:sldSz cy="5143500" cx="9144000"/>
  <p:notesSz cx="6858000" cy="9144000"/>
  <p:embeddedFontLst>
    <p:embeddedFont>
      <p:font typeface="Raleway"/>
      <p:regular r:id="rId78"/>
      <p:bold r:id="rId79"/>
      <p:italic r:id="rId80"/>
      <p:boldItalic r:id="rId81"/>
    </p:embeddedFont>
    <p:embeddedFont>
      <p:font typeface="Lato"/>
      <p:regular r:id="rId82"/>
      <p:bold r:id="rId83"/>
      <p:italic r:id="rId84"/>
      <p:boldItalic r:id="rId85"/>
    </p:embeddedFont>
    <p:embeddedFont>
      <p:font typeface="Open Sans"/>
      <p:regular r:id="rId86"/>
      <p:bold r:id="rId87"/>
      <p:italic r:id="rId88"/>
      <p:boldItalic r:id="rId8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84" Type="http://schemas.openxmlformats.org/officeDocument/2006/relationships/font" Target="fonts/Lato-italic.fntdata"/><Relationship Id="rId83" Type="http://schemas.openxmlformats.org/officeDocument/2006/relationships/font" Target="fonts/Lato-bold.fntdata"/><Relationship Id="rId42" Type="http://schemas.openxmlformats.org/officeDocument/2006/relationships/slide" Target="slides/slide37.xml"/><Relationship Id="rId86" Type="http://schemas.openxmlformats.org/officeDocument/2006/relationships/font" Target="fonts/OpenSans-regular.fntdata"/><Relationship Id="rId41" Type="http://schemas.openxmlformats.org/officeDocument/2006/relationships/slide" Target="slides/slide36.xml"/><Relationship Id="rId85" Type="http://schemas.openxmlformats.org/officeDocument/2006/relationships/font" Target="fonts/Lato-boldItalic.fntdata"/><Relationship Id="rId44" Type="http://schemas.openxmlformats.org/officeDocument/2006/relationships/slide" Target="slides/slide39.xml"/><Relationship Id="rId88" Type="http://schemas.openxmlformats.org/officeDocument/2006/relationships/font" Target="fonts/OpenSans-italic.fntdata"/><Relationship Id="rId43" Type="http://schemas.openxmlformats.org/officeDocument/2006/relationships/slide" Target="slides/slide38.xml"/><Relationship Id="rId87" Type="http://schemas.openxmlformats.org/officeDocument/2006/relationships/font" Target="fonts/OpenSans-bold.fntdata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89" Type="http://schemas.openxmlformats.org/officeDocument/2006/relationships/font" Target="fonts/OpenSans-boldItalic.fntdata"/><Relationship Id="rId80" Type="http://schemas.openxmlformats.org/officeDocument/2006/relationships/font" Target="fonts/Raleway-italic.fntdata"/><Relationship Id="rId82" Type="http://schemas.openxmlformats.org/officeDocument/2006/relationships/font" Target="fonts/Lato-regular.fntdata"/><Relationship Id="rId81" Type="http://schemas.openxmlformats.org/officeDocument/2006/relationships/font" Target="fonts/Raleway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31" Type="http://schemas.openxmlformats.org/officeDocument/2006/relationships/slide" Target="slides/slide26.xml"/><Relationship Id="rId75" Type="http://schemas.openxmlformats.org/officeDocument/2006/relationships/slide" Target="slides/slide70.xml"/><Relationship Id="rId30" Type="http://schemas.openxmlformats.org/officeDocument/2006/relationships/slide" Target="slides/slide25.xml"/><Relationship Id="rId74" Type="http://schemas.openxmlformats.org/officeDocument/2006/relationships/slide" Target="slides/slide69.xml"/><Relationship Id="rId33" Type="http://schemas.openxmlformats.org/officeDocument/2006/relationships/slide" Target="slides/slide28.xml"/><Relationship Id="rId77" Type="http://schemas.openxmlformats.org/officeDocument/2006/relationships/slide" Target="slides/slide72.xml"/><Relationship Id="rId32" Type="http://schemas.openxmlformats.org/officeDocument/2006/relationships/slide" Target="slides/slide27.xml"/><Relationship Id="rId76" Type="http://schemas.openxmlformats.org/officeDocument/2006/relationships/slide" Target="slides/slide71.xml"/><Relationship Id="rId35" Type="http://schemas.openxmlformats.org/officeDocument/2006/relationships/slide" Target="slides/slide30.xml"/><Relationship Id="rId79" Type="http://schemas.openxmlformats.org/officeDocument/2006/relationships/font" Target="fonts/Raleway-bold.fntdata"/><Relationship Id="rId34" Type="http://schemas.openxmlformats.org/officeDocument/2006/relationships/slide" Target="slides/slide29.xml"/><Relationship Id="rId78" Type="http://schemas.openxmlformats.org/officeDocument/2006/relationships/font" Target="fonts/Raleway-regular.fntdata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slide" Target="slides/slide63.xml"/><Relationship Id="rId23" Type="http://schemas.openxmlformats.org/officeDocument/2006/relationships/slide" Target="slides/slide18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slide" Target="slides/slide6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6fa3c898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6fa3c89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fc8141ba9d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fc8141ba9d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fc8141ba9d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fc8141ba9d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fc8141ba9d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fc8141ba9d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fc8141ba9d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fc8141ba9d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fc8141ba9d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fc8141ba9d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fc8141ba9d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fc8141ba9d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fc8141ba9d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fc8141ba9d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fc8141ba9d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fc8141ba9d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fc8141ba9d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fc8141ba9d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fc8141ba9d_0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fc8141ba9d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ee968e0f81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ee968e0f8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fc8141ba9d_0_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fc8141ba9d_0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fc8141ba9d_0_2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fc8141ba9d_0_2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fc8141ba9d_0_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fc8141ba9d_0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fc8141ba9d_0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fc8141ba9d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fc8141ba9d_0_2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fc8141ba9d_0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fc8141ba9d_0_2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fc8141ba9d_0_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fc8141ba9d_0_2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fc8141ba9d_0_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fc8141ba9d_0_2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fc8141ba9d_0_2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fc8141ba9d_0_4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fc8141ba9d_0_4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fc8141ba9d_0_2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fc8141ba9d_0_2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0190808e0e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10190808e0e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fc8141ba9d_0_2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fc8141ba9d_0_2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fc8141ba9d_0_3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fc8141ba9d_0_3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fc8141ba9d_0_3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fc8141ba9d_0_3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fc8141ba9d_0_3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fc8141ba9d_0_3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fc8141ba9d_0_3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fc8141ba9d_0_3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fc8141ba9d_0_5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fc8141ba9d_0_5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fc8141ba9d_0_3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fc8141ba9d_0_3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fc8141ba9d_0_3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fc8141ba9d_0_3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fc8141ba9d_0_2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fc8141ba9d_0_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fc8141ba9d_0_3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fc8141ba9d_0_3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fc8141ba9d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fc8141ba9d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fc8141ba9d_0_3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fc8141ba9d_0_3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fc8141ba9d_0_3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fc8141ba9d_0_3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fc8141ba9d_0_4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fc8141ba9d_0_4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fc8141ba9d_0_4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fc8141ba9d_0_4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fc8141ba9d_0_4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fc8141ba9d_0_4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fc8141ba9d_0_4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fc8141ba9d_0_4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fc8141ba9d_0_2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fc8141ba9d_0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fc8141ba9d_0_4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fc8141ba9d_0_4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c8141ba9d_0_4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c8141ba9d_0_4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fc8141ba9d_0_4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fc8141ba9d_0_4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fc8141ba9d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fc8141ba9d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fc8141ba9d_0_4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fc8141ba9d_0_4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fc8141ba9d_0_4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fc8141ba9d_0_4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fc8141ba9d_0_5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fc8141ba9d_0_5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fc8141ba9d_0_5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fc8141ba9d_0_5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fc8141ba9d_0_2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fc8141ba9d_0_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fc8141ba9d_0_5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fc8141ba9d_0_5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fc8141ba9d_0_5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Google Shape;514;gfc8141ba9d_0_5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fc8141ba9d_0_5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" name="Google Shape;522;gfc8141ba9d_0_5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fc8141ba9d_0_5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fc8141ba9d_0_5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102a6fb3f8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g102a6fb3f8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fc8141ba9d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fc8141ba9d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102a6fb3f8e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102a6fb3f8e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fc8141ba9d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fc8141ba9d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1027870675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Google Shape;555;g1027870675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102a6fb3f8e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3" name="Google Shape;563;g102a6fb3f8e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102a6fb3f8e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Google Shape;571;g102a6fb3f8e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102a6fb3f8e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1" name="Google Shape;581;g102a6fb3f8e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102a6fb3f8e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8" name="Google Shape;588;g102a6fb3f8e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102a6fb3f8e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Google Shape;597;g102a6fb3f8e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10362d1cf22_2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4" name="Google Shape;604;g10362d1cf22_2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g10362d1cf22_2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1" name="Google Shape;611;g10362d1cf22_2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fc8141ba9d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fc8141ba9d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10362d1cf22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8" name="Google Shape;618;g10362d1cf22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ecf918e11c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5" name="Google Shape;625;gecf918e11c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gf7a03ee19f_0_2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3" name="Google Shape;633;gf7a03ee19f_0_2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fc8141ba9d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fc8141ba9d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fc8141ba9d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fc8141ba9d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" name="Google Shape;12;p2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Google Shape;61;p11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2" name="Google Shape;62;p11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3" name="Google Shape;63;p11"/>
          <p:cNvSpPr txBox="1"/>
          <p:nvPr>
            <p:ph hasCustomPrompt="1" type="title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1"/>
          <p:cNvSpPr txBox="1"/>
          <p:nvPr>
            <p:ph idx="1" type="body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5" name="Google Shape;65;p1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" name="Google Shape;18;p3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" name="Google Shape;19;p3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Google Shape;22;p4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" name="Google Shape;23;p4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" name="Google Shape;24;p4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" name="Google Shape;25;p4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Google Shape;29;p5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" name="Google Shape;30;p5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" name="Google Shape;31;p5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" name="Google Shape;32;p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" type="body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2" type="body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Google Shape;40;p7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7"/>
          <p:cNvSpPr txBox="1"/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" name="Google Shape;43;p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Google Shape;45;p8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6" name="Google Shape;46;p8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0" name="Google Shape;5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1" name="Google Shape;51;p9"/>
          <p:cNvSpPr txBox="1"/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9"/>
          <p:cNvSpPr txBox="1"/>
          <p:nvPr>
            <p:ph idx="1" type="subTitle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3" name="Google Shape;5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4" name="Google Shape;54;p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Google Shape;56;p10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7" name="Google Shape;57;p10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8" name="Google Shape;58;p10"/>
          <p:cNvSpPr txBox="1"/>
          <p:nvPr>
            <p:ph idx="1" type="body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59" name="Google Shape;59;p1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wiss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6.png"/><Relationship Id="rId4" Type="http://schemas.openxmlformats.org/officeDocument/2006/relationships/image" Target="../media/image3.png"/><Relationship Id="rId5" Type="http://schemas.openxmlformats.org/officeDocument/2006/relationships/image" Target="../media/image1.png"/><Relationship Id="rId6" Type="http://schemas.openxmlformats.org/officeDocument/2006/relationships/image" Target="../media/image10.png"/><Relationship Id="rId7" Type="http://schemas.openxmlformats.org/officeDocument/2006/relationships/image" Target="../media/image9.png"/><Relationship Id="rId8" Type="http://schemas.openxmlformats.org/officeDocument/2006/relationships/image" Target="../media/image1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Relationship Id="rId4" Type="http://schemas.openxmlformats.org/officeDocument/2006/relationships/image" Target="../media/image54.png"/><Relationship Id="rId5" Type="http://schemas.openxmlformats.org/officeDocument/2006/relationships/image" Target="../media/image24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8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5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0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2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3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6.gif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2.png"/><Relationship Id="rId4" Type="http://schemas.openxmlformats.org/officeDocument/2006/relationships/image" Target="../media/image29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53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7.png"/><Relationship Id="rId4" Type="http://schemas.openxmlformats.org/officeDocument/2006/relationships/image" Target="../media/image34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3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37.png"/><Relationship Id="rId4" Type="http://schemas.openxmlformats.org/officeDocument/2006/relationships/image" Target="../media/image3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31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39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40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41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45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43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43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47.png"/><Relationship Id="rId4" Type="http://schemas.openxmlformats.org/officeDocument/2006/relationships/image" Target="../media/image44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Relationship Id="rId3" Type="http://schemas.openxmlformats.org/officeDocument/2006/relationships/hyperlink" Target="https://colab.research.google.com/drive/1z-t2_wLhqMSa36VqcdkorbopA1ezxhWo?usp=sharing" TargetMode="Externa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Relationship Id="rId3" Type="http://schemas.openxmlformats.org/officeDocument/2006/relationships/hyperlink" Target="https://colab.research.google.com/drive/1z-t2_wLhqMSa36VqcdkorbopA1ezxhWo?usp=sharing" TargetMode="External"/><Relationship Id="rId4" Type="http://schemas.openxmlformats.org/officeDocument/2006/relationships/image" Target="../media/image51.png"/><Relationship Id="rId5" Type="http://schemas.openxmlformats.org/officeDocument/2006/relationships/image" Target="../media/image42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4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Relationship Id="rId3" Type="http://schemas.openxmlformats.org/officeDocument/2006/relationships/hyperlink" Target="https://colab.research.google.com/drive/1P9ddqzrsHIKjuGUrkXCD4Hf3Q7xaqXHV?usp=sharing" TargetMode="Externa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1.xml"/><Relationship Id="rId3" Type="http://schemas.openxmlformats.org/officeDocument/2006/relationships/hyperlink" Target="https://www.tutorialspoint.com/machine_learning_with_python" TargetMode="External"/><Relationship Id="rId4" Type="http://schemas.openxmlformats.org/officeDocument/2006/relationships/hyperlink" Target="https://labelyourdata.com/articles/what-is-dataset-in-machine-learning" TargetMode="External"/><Relationship Id="rId5" Type="http://schemas.openxmlformats.org/officeDocument/2006/relationships/hyperlink" Target="https://towardsdatascience.com/whats-the-role-of-weights-and-bias-in-a-neural-network-4cf7e9888a0f" TargetMode="External"/><Relationship Id="rId6" Type="http://schemas.openxmlformats.org/officeDocument/2006/relationships/hyperlink" Target="https://www.analyticsvidhya.com/blog/2019/08/11-important-model-evaluation-error-metrics/" TargetMode="Externa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50.png"/><Relationship Id="rId4" Type="http://schemas.openxmlformats.org/officeDocument/2006/relationships/image" Target="../media/image52.png"/><Relationship Id="rId5" Type="http://schemas.openxmlformats.org/officeDocument/2006/relationships/image" Target="../media/image4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DAY-4</a:t>
            </a:r>
            <a:endParaRPr/>
          </a:p>
        </p:txBody>
      </p:sp>
      <p:sp>
        <p:nvSpPr>
          <p:cNvPr id="73" name="Google Shape;73;p13"/>
          <p:cNvSpPr txBox="1"/>
          <p:nvPr>
            <p:ph idx="1" type="subTitle"/>
          </p:nvPr>
        </p:nvSpPr>
        <p:spPr>
          <a:xfrm>
            <a:off x="2421075" y="1342650"/>
            <a:ext cx="6474900" cy="50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sz="2400"/>
              <a:t>Introduction to Machine Learning &amp; Regression</a:t>
            </a:r>
            <a:endParaRPr sz="2400"/>
          </a:p>
        </p:txBody>
      </p:sp>
      <p:pic>
        <p:nvPicPr>
          <p:cNvPr id="74" name="Google Shape;7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20293" y="4189325"/>
            <a:ext cx="501932" cy="501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76550" y="4789875"/>
            <a:ext cx="3081149" cy="28285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3"/>
          <p:cNvSpPr/>
          <p:nvPr/>
        </p:nvSpPr>
        <p:spPr>
          <a:xfrm>
            <a:off x="7261775" y="4173638"/>
            <a:ext cx="501900" cy="5016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7" name="Google Shape;77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51486" y="4173635"/>
            <a:ext cx="522490" cy="50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360507" y="4189325"/>
            <a:ext cx="404744" cy="501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554140" y="4173626"/>
            <a:ext cx="651013" cy="501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514075" y="2172225"/>
            <a:ext cx="2270375" cy="2270375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2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Performance, Task, Experience</a:t>
            </a:r>
            <a:endParaRPr/>
          </a:p>
        </p:txBody>
      </p:sp>
      <p:sp>
        <p:nvSpPr>
          <p:cNvPr id="171" name="Google Shape;171;p22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d" sz="1400"/>
              <a:t>ML is a field of AI consisting of learning algorithms that: </a:t>
            </a:r>
            <a:endParaRPr sz="14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id" sz="1200"/>
              <a:t>Improve their performance (P)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id" sz="1200"/>
              <a:t>At some task (T)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id" sz="1200"/>
              <a:t>Over time with experience (E)</a:t>
            </a:r>
            <a:endParaRPr b="1" sz="1400"/>
          </a:p>
        </p:txBody>
      </p:sp>
      <p:pic>
        <p:nvPicPr>
          <p:cNvPr id="172" name="Google Shape;17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2200" y="2790150"/>
            <a:ext cx="4357700" cy="1743075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3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Performance, Task, Experience</a:t>
            </a:r>
            <a:endParaRPr/>
          </a:p>
        </p:txBody>
      </p:sp>
      <p:sp>
        <p:nvSpPr>
          <p:cNvPr id="179" name="Google Shape;179;p23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d" sz="1400"/>
              <a:t>Task (T): the real-world problem to be solved.</a:t>
            </a:r>
            <a:endParaRPr sz="14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id" sz="1200"/>
              <a:t>ML based task is based on the process that the system must follow for operating on data points.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id" sz="1200"/>
              <a:t>Example: regression, classification, clustering, etc.</a:t>
            </a:r>
            <a:endParaRPr sz="12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d" sz="1400"/>
              <a:t>Experience (E): the knowledge gained from data points provided to the algorithm or model (the learning).</a:t>
            </a:r>
            <a:endParaRPr sz="14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id" sz="1200"/>
              <a:t>Methods: supervised, unsupervised, reinforcement.</a:t>
            </a:r>
            <a:endParaRPr sz="12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id" sz="1400"/>
              <a:t>Performance (P): the quantitative measure which tells whether ML algorithm is performing as per expectation or not</a:t>
            </a:r>
            <a:endParaRPr sz="14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id" sz="1200"/>
              <a:t>Usually called metrics.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id" sz="1200"/>
              <a:t>Example: accuracy score, F1 score, confusion matrix, precision, recall, sensitivity etc.</a:t>
            </a:r>
            <a:endParaRPr sz="1200"/>
          </a:p>
        </p:txBody>
      </p:sp>
      <p:sp>
        <p:nvSpPr>
          <p:cNvPr id="180" name="Google Shape;180;p2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4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Real-World Applications of ML</a:t>
            </a:r>
            <a:endParaRPr/>
          </a:p>
        </p:txBody>
      </p:sp>
      <p:sp>
        <p:nvSpPr>
          <p:cNvPr id="186" name="Google Shape;186;p24"/>
          <p:cNvSpPr txBox="1"/>
          <p:nvPr>
            <p:ph idx="1" type="body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d"/>
              <a:t>Emotion analysis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d"/>
              <a:t>Sentiment analysis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d"/>
              <a:t>Error detection and prevention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d"/>
              <a:t>Weather forecasting and prediction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d"/>
              <a:t>Stock market analysis and forecasting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d"/>
              <a:t>Speech synthesis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d"/>
              <a:t>Speech recognition</a:t>
            </a:r>
            <a:endParaRPr/>
          </a:p>
        </p:txBody>
      </p:sp>
      <p:sp>
        <p:nvSpPr>
          <p:cNvPr id="187" name="Google Shape;187;p24"/>
          <p:cNvSpPr txBox="1"/>
          <p:nvPr>
            <p:ph idx="2" type="body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d"/>
              <a:t>Customer segmentation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d"/>
              <a:t>Object recognition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d"/>
              <a:t>Fraud detection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d"/>
              <a:t>Fraud prevention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d"/>
              <a:t>Recommendation of products to customer in online shopping</a:t>
            </a:r>
            <a:endParaRPr/>
          </a:p>
        </p:txBody>
      </p:sp>
      <p:sp>
        <p:nvSpPr>
          <p:cNvPr id="188" name="Google Shape;188;p2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Challenges in ML</a:t>
            </a:r>
            <a:endParaRPr/>
          </a:p>
        </p:txBody>
      </p:sp>
      <p:sp>
        <p:nvSpPr>
          <p:cNvPr id="194" name="Google Shape;194;p25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d" sz="1400"/>
              <a:t>Data quality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d" sz="1400"/>
              <a:t>Time-consuming task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d" sz="1400"/>
              <a:t>Issue of overfitting and underfitting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d" sz="1400"/>
              <a:t>Curse of dimensionality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d" sz="1400"/>
              <a:t>Difficulty of deployment</a:t>
            </a:r>
            <a:endParaRPr sz="1400"/>
          </a:p>
        </p:txBody>
      </p:sp>
      <p:sp>
        <p:nvSpPr>
          <p:cNvPr id="195" name="Google Shape;195;p2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6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Scope of Class</a:t>
            </a:r>
            <a:endParaRPr/>
          </a:p>
        </p:txBody>
      </p:sp>
      <p:sp>
        <p:nvSpPr>
          <p:cNvPr id="201" name="Google Shape;201;p2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7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ML Learning Methods</a:t>
            </a:r>
            <a:endParaRPr/>
          </a:p>
        </p:txBody>
      </p:sp>
      <p:sp>
        <p:nvSpPr>
          <p:cNvPr id="207" name="Google Shape;207;p27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d" sz="1400"/>
              <a:t>Supervised Learning</a:t>
            </a:r>
            <a:endParaRPr sz="14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id" sz="1200"/>
              <a:t>Required: input data and corresponding labels.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id" sz="1200"/>
              <a:t>Case: regression and classification.</a:t>
            </a:r>
            <a:endParaRPr sz="12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d" sz="1400"/>
              <a:t>Unsupervised Learning</a:t>
            </a:r>
            <a:endParaRPr sz="14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id" sz="1200"/>
              <a:t>Required: just input data.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id" sz="1200"/>
              <a:t>Case: clustering and association.</a:t>
            </a:r>
            <a:endParaRPr sz="12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id" sz="1400"/>
              <a:t>Reinforcement Learning</a:t>
            </a:r>
            <a:endParaRPr sz="14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id" sz="1200"/>
              <a:t>Required: input data and reward feedback (reinforcement signal).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id" sz="1200"/>
              <a:t>Case: navigation.</a:t>
            </a:r>
            <a:endParaRPr sz="1200"/>
          </a:p>
        </p:txBody>
      </p:sp>
      <p:sp>
        <p:nvSpPr>
          <p:cNvPr id="208" name="Google Shape;208;p2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8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ML Learning Methods</a:t>
            </a:r>
            <a:endParaRPr/>
          </a:p>
        </p:txBody>
      </p:sp>
      <p:pic>
        <p:nvPicPr>
          <p:cNvPr id="214" name="Google Shape;21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10425" y="1318700"/>
            <a:ext cx="4501251" cy="3182525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2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9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ML Algorithms</a:t>
            </a:r>
            <a:endParaRPr/>
          </a:p>
        </p:txBody>
      </p:sp>
      <p:pic>
        <p:nvPicPr>
          <p:cNvPr id="221" name="Google Shape;22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1150" y="1051175"/>
            <a:ext cx="6404893" cy="4092324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29"/>
          <p:cNvSpPr txBox="1"/>
          <p:nvPr/>
        </p:nvSpPr>
        <p:spPr>
          <a:xfrm>
            <a:off x="8133675" y="4702475"/>
            <a:ext cx="939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latin typeface="Lato"/>
                <a:ea typeface="Lato"/>
                <a:cs typeface="Lato"/>
                <a:sym typeface="Lato"/>
              </a:rPr>
              <a:t>...it’s a lot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3" name="Google Shape;223;p2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0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Scope of Class</a:t>
            </a:r>
            <a:endParaRPr/>
          </a:p>
        </p:txBody>
      </p:sp>
      <p:sp>
        <p:nvSpPr>
          <p:cNvPr id="229" name="Google Shape;229;p30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d" sz="1400"/>
              <a:t>We’re not going to learn every single algorithm on the previous slide.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d" sz="1400"/>
              <a:t>We’re going to focus on </a:t>
            </a:r>
            <a:r>
              <a:rPr b="1" lang="id" sz="1400"/>
              <a:t>supervised learning</a:t>
            </a:r>
            <a:r>
              <a:rPr lang="id" sz="1400"/>
              <a:t> for the following cases:</a:t>
            </a:r>
            <a:endParaRPr sz="14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id" sz="1200"/>
              <a:t>Regression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id" sz="1200"/>
              <a:t>Classification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id" sz="1200"/>
              <a:t>Image Classification</a:t>
            </a:r>
            <a:endParaRPr sz="12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d" sz="1400"/>
              <a:t>The approach will mainly use </a:t>
            </a:r>
            <a:r>
              <a:rPr b="1" lang="id" sz="1400"/>
              <a:t>neural networks</a:t>
            </a:r>
            <a:r>
              <a:rPr lang="id" sz="1400"/>
              <a:t> (not statistical approach).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d" sz="1400"/>
              <a:t>We’ll mainly use </a:t>
            </a:r>
            <a:r>
              <a:rPr b="1" lang="id" sz="1400"/>
              <a:t>Tensorflow</a:t>
            </a:r>
            <a:r>
              <a:rPr lang="id" sz="1400"/>
              <a:t> and  </a:t>
            </a:r>
            <a:r>
              <a:rPr b="1" lang="id" sz="1400"/>
              <a:t>scikit-learn</a:t>
            </a:r>
            <a:r>
              <a:rPr lang="id" sz="1400"/>
              <a:t>.</a:t>
            </a:r>
            <a:endParaRPr sz="1400"/>
          </a:p>
        </p:txBody>
      </p:sp>
      <p:sp>
        <p:nvSpPr>
          <p:cNvPr id="230" name="Google Shape;230;p3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1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ML Basics</a:t>
            </a:r>
            <a:endParaRPr/>
          </a:p>
        </p:txBody>
      </p:sp>
      <p:sp>
        <p:nvSpPr>
          <p:cNvPr id="236" name="Google Shape;236;p3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4"/>
          <p:cNvSpPr txBox="1"/>
          <p:nvPr>
            <p:ph type="title"/>
          </p:nvPr>
        </p:nvSpPr>
        <p:spPr>
          <a:xfrm>
            <a:off x="0" y="-212450"/>
            <a:ext cx="4045200" cy="131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Instructor</a:t>
            </a:r>
            <a:endParaRPr/>
          </a:p>
        </p:txBody>
      </p:sp>
      <p:sp>
        <p:nvSpPr>
          <p:cNvPr id="87" name="Google Shape;87;p14"/>
          <p:cNvSpPr txBox="1"/>
          <p:nvPr>
            <p:ph idx="4294967295" type="body"/>
          </p:nvPr>
        </p:nvSpPr>
        <p:spPr>
          <a:xfrm>
            <a:off x="1252000" y="4054900"/>
            <a:ext cx="1751100" cy="42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id" sz="1350">
                <a:solidFill>
                  <a:schemeClr val="dk1"/>
                </a:solidFill>
                <a:highlight>
                  <a:schemeClr val="lt1"/>
                </a:highlight>
                <a:latin typeface="Open Sans"/>
                <a:ea typeface="Open Sans"/>
                <a:cs typeface="Open Sans"/>
                <a:sym typeface="Open Sans"/>
              </a:rPr>
              <a:t>Cynthia Evani</a:t>
            </a:r>
            <a:endParaRPr b="1" sz="1350">
              <a:solidFill>
                <a:schemeClr val="dk1"/>
              </a:solidFill>
              <a:highlight>
                <a:schemeClr val="lt1"/>
              </a:highlight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8" name="Google Shape;88;p14"/>
          <p:cNvSpPr txBox="1"/>
          <p:nvPr>
            <p:ph idx="4294967295" type="body"/>
          </p:nvPr>
        </p:nvSpPr>
        <p:spPr>
          <a:xfrm>
            <a:off x="4672200" y="263850"/>
            <a:ext cx="4250700" cy="52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id" sz="1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From</a:t>
            </a:r>
            <a:r>
              <a:rPr b="1" lang="id" sz="1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: </a:t>
            </a:r>
            <a:r>
              <a:rPr b="1" lang="id" sz="1400">
                <a:latin typeface="Open Sans"/>
                <a:ea typeface="Open Sans"/>
                <a:cs typeface="Open Sans"/>
                <a:sym typeface="Open Sans"/>
              </a:rPr>
              <a:t>Prodi Teknik Elektro, Institut Teknologi Bandung</a:t>
            </a:r>
            <a:endParaRPr b="1" sz="14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9" name="Google Shape;89;p14"/>
          <p:cNvSpPr txBox="1"/>
          <p:nvPr>
            <p:ph idx="4294967295" type="body"/>
          </p:nvPr>
        </p:nvSpPr>
        <p:spPr>
          <a:xfrm>
            <a:off x="4669000" y="1706150"/>
            <a:ext cx="4250700" cy="9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" sz="1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Certification: </a:t>
            </a:r>
            <a:endParaRPr b="1" sz="14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Font typeface="Open Sans"/>
              <a:buChar char="-"/>
            </a:pPr>
            <a:r>
              <a:rPr b="1" lang="id" sz="1400">
                <a:latin typeface="Open Sans"/>
                <a:ea typeface="Open Sans"/>
                <a:cs typeface="Open Sans"/>
                <a:sym typeface="Open Sans"/>
              </a:rPr>
              <a:t>Google IT Automation with Python</a:t>
            </a:r>
            <a:endParaRPr b="1" sz="1400"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-"/>
            </a:pPr>
            <a:r>
              <a:rPr b="1" lang="id" sz="1400">
                <a:latin typeface="Open Sans"/>
                <a:ea typeface="Open Sans"/>
                <a:cs typeface="Open Sans"/>
                <a:sym typeface="Open Sans"/>
              </a:rPr>
              <a:t>Google Tensorflow Developer</a:t>
            </a:r>
            <a:endParaRPr b="1" sz="1400"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-"/>
            </a:pPr>
            <a:r>
              <a:rPr b="1" lang="id" sz="1400">
                <a:latin typeface="Open Sans"/>
                <a:ea typeface="Open Sans"/>
                <a:cs typeface="Open Sans"/>
                <a:sym typeface="Open Sans"/>
              </a:rPr>
              <a:t>AWS Certified Cloud Practitioner</a:t>
            </a:r>
            <a:endParaRPr b="1" sz="14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0" name="Google Shape;90;p14"/>
          <p:cNvSpPr txBox="1"/>
          <p:nvPr>
            <p:ph idx="4294967295" type="body"/>
          </p:nvPr>
        </p:nvSpPr>
        <p:spPr>
          <a:xfrm>
            <a:off x="4669000" y="2913100"/>
            <a:ext cx="4250700" cy="15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" sz="1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Experience</a:t>
            </a:r>
            <a:r>
              <a:rPr b="1" lang="id" sz="1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: </a:t>
            </a:r>
            <a:endParaRPr b="1" sz="14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Font typeface="Open Sans"/>
              <a:buChar char="-"/>
            </a:pPr>
            <a:r>
              <a:rPr b="1" lang="id" sz="1400">
                <a:latin typeface="Open Sans"/>
                <a:ea typeface="Open Sans"/>
                <a:cs typeface="Open Sans"/>
                <a:sym typeface="Open Sans"/>
              </a:rPr>
              <a:t>Machine Learning Student, Bangkit Academy (2021)</a:t>
            </a:r>
            <a:endParaRPr b="1" sz="1400"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-"/>
            </a:pPr>
            <a:r>
              <a:rPr b="1" lang="id" sz="1400">
                <a:latin typeface="Open Sans"/>
                <a:ea typeface="Open Sans"/>
                <a:cs typeface="Open Sans"/>
                <a:sym typeface="Open Sans"/>
              </a:rPr>
              <a:t>Machine Learning Engineer, PT Nomura Research Institute Indonesia (2021 - )</a:t>
            </a:r>
            <a:endParaRPr b="1" sz="14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1" name="Google Shape;91;p14"/>
          <p:cNvSpPr txBox="1"/>
          <p:nvPr>
            <p:ph idx="4294967295" type="body"/>
          </p:nvPr>
        </p:nvSpPr>
        <p:spPr>
          <a:xfrm>
            <a:off x="4672200" y="864525"/>
            <a:ext cx="4997700" cy="42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" sz="1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Social Media</a:t>
            </a:r>
            <a:r>
              <a:rPr b="1" lang="id" sz="1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: </a:t>
            </a:r>
            <a:endParaRPr b="1" sz="14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b="1" sz="135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2" name="Google Shape;92;p14"/>
          <p:cNvSpPr txBox="1"/>
          <p:nvPr>
            <p:ph idx="4294967295" type="body"/>
          </p:nvPr>
        </p:nvSpPr>
        <p:spPr>
          <a:xfrm>
            <a:off x="1427400" y="4365275"/>
            <a:ext cx="1342800" cy="42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id" sz="1350">
                <a:solidFill>
                  <a:schemeClr val="lt2"/>
                </a:solidFill>
                <a:highlight>
                  <a:schemeClr val="lt1"/>
                </a:highlight>
                <a:latin typeface="Open Sans"/>
                <a:ea typeface="Open Sans"/>
                <a:cs typeface="Open Sans"/>
                <a:sym typeface="Open Sans"/>
              </a:rPr>
              <a:t>DKI Jakarta</a:t>
            </a:r>
            <a:endParaRPr b="1" sz="1350">
              <a:solidFill>
                <a:schemeClr val="lt2"/>
              </a:solidFill>
              <a:highlight>
                <a:schemeClr val="lt1"/>
              </a:highlight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93" name="Google Shape;9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9900" y="1368900"/>
            <a:ext cx="260076" cy="260076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4"/>
          <p:cNvSpPr txBox="1"/>
          <p:nvPr/>
        </p:nvSpPr>
        <p:spPr>
          <a:xfrm>
            <a:off x="5279975" y="1298825"/>
            <a:ext cx="1647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">
                <a:latin typeface="Open Sans"/>
                <a:ea typeface="Open Sans"/>
                <a:cs typeface="Open Sans"/>
                <a:sym typeface="Open Sans"/>
              </a:rPr>
              <a:t>Cynthia Evani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95" name="Google Shape;9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72775" y="1368900"/>
            <a:ext cx="260076" cy="260076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4"/>
          <p:cNvSpPr txBox="1"/>
          <p:nvPr/>
        </p:nvSpPr>
        <p:spPr>
          <a:xfrm>
            <a:off x="7278650" y="1298825"/>
            <a:ext cx="1647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">
                <a:latin typeface="Open Sans"/>
                <a:ea typeface="Open Sans"/>
                <a:cs typeface="Open Sans"/>
                <a:sym typeface="Open Sans"/>
              </a:rPr>
              <a:t>@cynthiaevani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97" name="Google Shape;97;p14"/>
          <p:cNvPicPr preferRelativeResize="0"/>
          <p:nvPr/>
        </p:nvPicPr>
        <p:blipFill rotWithShape="1">
          <a:blip r:embed="rId5">
            <a:alphaModFix/>
          </a:blip>
          <a:srcRect b="11114" l="19449" r="12615" t="27547"/>
          <a:stretch/>
        </p:blipFill>
        <p:spPr>
          <a:xfrm>
            <a:off x="1023700" y="1250725"/>
            <a:ext cx="2207700" cy="2659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98" name="Google Shape;98;p1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2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Common Terms</a:t>
            </a:r>
            <a:endParaRPr/>
          </a:p>
        </p:txBody>
      </p:sp>
      <p:sp>
        <p:nvSpPr>
          <p:cNvPr id="242" name="Google Shape;242;p32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d" sz="1400"/>
              <a:t>A </a:t>
            </a:r>
            <a:r>
              <a:rPr b="1" lang="id" sz="1400">
                <a:solidFill>
                  <a:schemeClr val="dk1"/>
                </a:solidFill>
              </a:rPr>
              <a:t>machine learning model</a:t>
            </a:r>
            <a:r>
              <a:rPr lang="id" sz="1400"/>
              <a:t> is </a:t>
            </a:r>
            <a:r>
              <a:rPr b="1" lang="id" sz="1400"/>
              <a:t>a file that has been trained</a:t>
            </a:r>
            <a:r>
              <a:rPr lang="id" sz="1400"/>
              <a:t> to recognize certain types of patterns.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d" sz="1400"/>
              <a:t>A </a:t>
            </a:r>
            <a:r>
              <a:rPr b="1" lang="id" sz="1400">
                <a:solidFill>
                  <a:schemeClr val="dk1"/>
                </a:solidFill>
              </a:rPr>
              <a:t>dataset</a:t>
            </a:r>
            <a:r>
              <a:rPr lang="id" sz="1400"/>
              <a:t> in machine learning is </a:t>
            </a:r>
            <a:r>
              <a:rPr b="1" lang="id" sz="1400"/>
              <a:t>a collection of data pieces</a:t>
            </a:r>
            <a:r>
              <a:rPr lang="id" sz="1400"/>
              <a:t> that can be treated by a computer as a single unit </a:t>
            </a:r>
            <a:r>
              <a:rPr b="1" lang="id" sz="1400"/>
              <a:t>for analytic and prediction purposes</a:t>
            </a:r>
            <a:r>
              <a:rPr lang="id" sz="1400"/>
              <a:t>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id" sz="1400">
                <a:solidFill>
                  <a:schemeClr val="dk1"/>
                </a:solidFill>
              </a:rPr>
              <a:t>Training</a:t>
            </a:r>
            <a:r>
              <a:rPr lang="id" sz="1400"/>
              <a:t> is a process in which a machine learning (ML) algorithm is </a:t>
            </a:r>
            <a:r>
              <a:rPr b="1" lang="id" sz="1400"/>
              <a:t>fed with sufficient training data</a:t>
            </a:r>
            <a:r>
              <a:rPr lang="id" sz="1400"/>
              <a:t> to learn from.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id" sz="1400">
                <a:solidFill>
                  <a:schemeClr val="dk1"/>
                </a:solidFill>
              </a:rPr>
              <a:t>Evaluation</a:t>
            </a:r>
            <a:r>
              <a:rPr lang="id" sz="1400"/>
              <a:t> is the process through which we </a:t>
            </a:r>
            <a:r>
              <a:rPr b="1" lang="id" sz="1400"/>
              <a:t>quantify the quality</a:t>
            </a:r>
            <a:r>
              <a:rPr lang="id" sz="1400"/>
              <a:t> of a system's predictions.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id" sz="1400">
                <a:solidFill>
                  <a:schemeClr val="dk1"/>
                </a:solidFill>
              </a:rPr>
              <a:t>Inference</a:t>
            </a:r>
            <a:r>
              <a:rPr lang="id" sz="1400"/>
              <a:t> is the process of r</a:t>
            </a:r>
            <a:r>
              <a:rPr b="1" lang="id" sz="1400"/>
              <a:t>unning actual data points</a:t>
            </a:r>
            <a:r>
              <a:rPr lang="id" sz="1400"/>
              <a:t> into a machine learning algorithm to calculate an output.</a:t>
            </a:r>
            <a:endParaRPr sz="1400"/>
          </a:p>
        </p:txBody>
      </p:sp>
      <p:sp>
        <p:nvSpPr>
          <p:cNvPr id="243" name="Google Shape;243;p3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3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ML Workflow</a:t>
            </a:r>
            <a:endParaRPr/>
          </a:p>
        </p:txBody>
      </p:sp>
      <p:pic>
        <p:nvPicPr>
          <p:cNvPr id="249" name="Google Shape;24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8588" y="1132125"/>
            <a:ext cx="5050032" cy="3787524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3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4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Dataset</a:t>
            </a:r>
            <a:endParaRPr/>
          </a:p>
        </p:txBody>
      </p:sp>
      <p:sp>
        <p:nvSpPr>
          <p:cNvPr id="256" name="Google Shape;256;p34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d" sz="1400"/>
              <a:t>Building a dataset</a:t>
            </a:r>
            <a:endParaRPr sz="1400"/>
          </a:p>
        </p:txBody>
      </p:sp>
      <p:pic>
        <p:nvPicPr>
          <p:cNvPr id="257" name="Google Shape;25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75050" y="2051292"/>
            <a:ext cx="4572000" cy="2400283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Dataset</a:t>
            </a:r>
            <a:endParaRPr/>
          </a:p>
        </p:txBody>
      </p:sp>
      <p:sp>
        <p:nvSpPr>
          <p:cNvPr id="264" name="Google Shape;264;p35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d" sz="1400"/>
              <a:t>Good dataset consists of:</a:t>
            </a:r>
            <a:endParaRPr sz="14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id" sz="1200"/>
              <a:t>Good quality: relevance and coverage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id" sz="1200"/>
              <a:t>Sufficient quantity (need to have enough to train models properly)</a:t>
            </a:r>
            <a:endParaRPr sz="1200"/>
          </a:p>
        </p:txBody>
      </p:sp>
      <p:pic>
        <p:nvPicPr>
          <p:cNvPr id="265" name="Google Shape;26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49138" y="2485675"/>
            <a:ext cx="4023825" cy="2112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3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6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Dataset</a:t>
            </a:r>
            <a:endParaRPr/>
          </a:p>
        </p:txBody>
      </p:sp>
      <p:sp>
        <p:nvSpPr>
          <p:cNvPr id="272" name="Google Shape;272;p36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d" sz="1400"/>
              <a:t>Dataset is usually split into training set and testing set.</a:t>
            </a:r>
            <a:endParaRPr sz="14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id" sz="1200"/>
              <a:t>The ratio varies, but usually a good starting point is 80% training 20% testing.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id" sz="1200"/>
              <a:t>Optional: Training set is further </a:t>
            </a:r>
            <a:r>
              <a:rPr lang="id" sz="1200"/>
              <a:t>split into training and validation, again a good starting point is 80% training 20% validation.</a:t>
            </a:r>
            <a:endParaRPr sz="1200"/>
          </a:p>
        </p:txBody>
      </p:sp>
      <p:pic>
        <p:nvPicPr>
          <p:cNvPr id="273" name="Google Shape;27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23975" y="2571750"/>
            <a:ext cx="3874149" cy="2033925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3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7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Dataset</a:t>
            </a:r>
            <a:endParaRPr/>
          </a:p>
        </p:txBody>
      </p:sp>
      <p:sp>
        <p:nvSpPr>
          <p:cNvPr id="280" name="Google Shape;280;p37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d" sz="1400"/>
              <a:t>Training set:</a:t>
            </a:r>
            <a:endParaRPr sz="14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id" sz="1200"/>
              <a:t>The sample of data </a:t>
            </a:r>
            <a:r>
              <a:rPr b="1" lang="id" sz="1200"/>
              <a:t>used to fit</a:t>
            </a:r>
            <a:r>
              <a:rPr lang="id" sz="1200"/>
              <a:t> the model.</a:t>
            </a:r>
            <a:endParaRPr sz="12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d" sz="1400"/>
              <a:t>Validation set (optional):</a:t>
            </a:r>
            <a:endParaRPr sz="14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id" sz="1200"/>
              <a:t>The sample of data used to provide an </a:t>
            </a:r>
            <a:r>
              <a:rPr b="1" lang="id" sz="1200"/>
              <a:t>unbiased evaluation</a:t>
            </a:r>
            <a:r>
              <a:rPr lang="id" sz="1200"/>
              <a:t> of a model fit on the training dataset </a:t>
            </a:r>
            <a:r>
              <a:rPr b="1" lang="id" sz="1200"/>
              <a:t>while tuning model hyperparameters</a:t>
            </a:r>
            <a:r>
              <a:rPr lang="id" sz="1200"/>
              <a:t>. The evaluation becomes more biased as skill on the validation dataset is incorporated into the model configuration.</a:t>
            </a:r>
            <a:endParaRPr sz="12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d" sz="1400"/>
              <a:t>Testing set:</a:t>
            </a:r>
            <a:endParaRPr sz="14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id" sz="1200"/>
              <a:t>The sample of data used to provide an </a:t>
            </a:r>
            <a:r>
              <a:rPr b="1" lang="id" sz="1200"/>
              <a:t>unbiased evaluation of a final model </a:t>
            </a:r>
            <a:r>
              <a:rPr lang="id" sz="1200"/>
              <a:t>fit on the training dataset.</a:t>
            </a:r>
            <a:endParaRPr sz="1200"/>
          </a:p>
        </p:txBody>
      </p:sp>
      <p:sp>
        <p:nvSpPr>
          <p:cNvPr id="281" name="Google Shape;281;p3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8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Parameter vs Hyperparameter</a:t>
            </a:r>
            <a:endParaRPr/>
          </a:p>
        </p:txBody>
      </p:sp>
      <p:sp>
        <p:nvSpPr>
          <p:cNvPr id="287" name="Google Shape;287;p38"/>
          <p:cNvSpPr txBox="1"/>
          <p:nvPr>
            <p:ph idx="1" type="body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"/>
              <a:t>Parameter (internal value)</a:t>
            </a:r>
            <a:endParaRPr b="1"/>
          </a:p>
          <a:p>
            <a:pPr indent="-304800" lvl="0" marL="457200" rtl="0" algn="l">
              <a:spcBef>
                <a:spcPts val="1600"/>
              </a:spcBef>
              <a:spcAft>
                <a:spcPts val="0"/>
              </a:spcAft>
              <a:buSzPts val="1200"/>
              <a:buChar char="●"/>
            </a:pPr>
            <a:r>
              <a:rPr lang="id" sz="1200"/>
              <a:t>They are required by the model when making predictions.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id" sz="1200"/>
              <a:t>They values define the skill of the model on your problem.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id" sz="1200"/>
              <a:t>They are estimated or learned from data.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id" sz="1200"/>
              <a:t>They are often not set manually by the practitioner.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id" sz="1200"/>
              <a:t>They are often saved as part of the learned model.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id" sz="1200"/>
              <a:t>Example: weight, coefficient, etc.</a:t>
            </a:r>
            <a:endParaRPr sz="1200"/>
          </a:p>
        </p:txBody>
      </p:sp>
      <p:sp>
        <p:nvSpPr>
          <p:cNvPr id="288" name="Google Shape;288;p38"/>
          <p:cNvSpPr txBox="1"/>
          <p:nvPr>
            <p:ph idx="2" type="body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"/>
              <a:t>Hyperparameter (external value)</a:t>
            </a:r>
            <a:endParaRPr b="1"/>
          </a:p>
          <a:p>
            <a:pPr indent="-304800" lvl="0" marL="457200" rtl="0" algn="l">
              <a:spcBef>
                <a:spcPts val="1600"/>
              </a:spcBef>
              <a:spcAft>
                <a:spcPts val="0"/>
              </a:spcAft>
              <a:buSzPts val="1200"/>
              <a:buChar char="●"/>
            </a:pPr>
            <a:r>
              <a:rPr lang="id" sz="1200"/>
              <a:t>They are often used in processes to help estimate model parameters.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id" sz="1200"/>
              <a:t>They are often specified by the practitioner.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id" sz="1200"/>
              <a:t>They can often be set using heuristics.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id" sz="1200"/>
              <a:t>They are often tuned for a given predictive modeling problem.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id" sz="1200"/>
              <a:t>Example: split ratio, learning rate, epoch, etc.</a:t>
            </a:r>
            <a:endParaRPr sz="1200"/>
          </a:p>
        </p:txBody>
      </p:sp>
      <p:sp>
        <p:nvSpPr>
          <p:cNvPr id="289" name="Google Shape;289;p3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9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Common Hyperparameters</a:t>
            </a:r>
            <a:endParaRPr/>
          </a:p>
        </p:txBody>
      </p:sp>
      <p:sp>
        <p:nvSpPr>
          <p:cNvPr id="295" name="Google Shape;295;p39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id" sz="1400"/>
              <a:t>Learning rate</a:t>
            </a:r>
            <a:r>
              <a:rPr lang="id" sz="1400"/>
              <a:t>: determines the step size at each iteration while moving toward a minimum of a loss function.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id" sz="1400"/>
              <a:t>Epoch</a:t>
            </a:r>
            <a:r>
              <a:rPr lang="id" sz="1400"/>
              <a:t>: indicates the number of passes of the entire training dataset the machine learning algorithm has completed.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id" sz="1400"/>
              <a:t>Batch size</a:t>
            </a:r>
            <a:r>
              <a:rPr lang="id" sz="1400"/>
              <a:t>: the number of training examples utilized in one iteration.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id" sz="1400"/>
              <a:t>Activation function</a:t>
            </a:r>
            <a:r>
              <a:rPr lang="id" sz="1400"/>
              <a:t>: a function that is added into an artificial neural network in order to help the network learn complex patterns in the data.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id" sz="1400"/>
              <a:t>Optimizer</a:t>
            </a:r>
            <a:r>
              <a:rPr lang="id" sz="1400"/>
              <a:t>: a method or algorithm used to update weights and biases to reduce the error.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id" sz="1400"/>
              <a:t>Loss function</a:t>
            </a:r>
            <a:r>
              <a:rPr lang="id" sz="1400"/>
              <a:t>: the function that computes the distance between the current output of the algorithm and the expected output.</a:t>
            </a:r>
            <a:endParaRPr sz="1400"/>
          </a:p>
        </p:txBody>
      </p:sp>
      <p:sp>
        <p:nvSpPr>
          <p:cNvPr id="296" name="Google Shape;296;p3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0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Math behind ML</a:t>
            </a:r>
            <a:endParaRPr/>
          </a:p>
        </p:txBody>
      </p:sp>
      <p:sp>
        <p:nvSpPr>
          <p:cNvPr id="302" name="Google Shape;302;p4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1"/>
          <p:cNvSpPr txBox="1"/>
          <p:nvPr>
            <p:ph type="title"/>
          </p:nvPr>
        </p:nvSpPr>
        <p:spPr>
          <a:xfrm>
            <a:off x="616350" y="1326650"/>
            <a:ext cx="79113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d" sz="4600"/>
              <a:t>The dreaded math behind ML</a:t>
            </a:r>
            <a:endParaRPr sz="4600"/>
          </a:p>
        </p:txBody>
      </p:sp>
      <p:sp>
        <p:nvSpPr>
          <p:cNvPr id="308" name="Google Shape;308;p41"/>
          <p:cNvSpPr txBox="1"/>
          <p:nvPr>
            <p:ph idx="1" type="body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id"/>
              <a:t>In order to understand some hyperparameters, we need to learn a bit about the math behind ML.</a:t>
            </a:r>
            <a:endParaRPr/>
          </a:p>
        </p:txBody>
      </p:sp>
      <p:sp>
        <p:nvSpPr>
          <p:cNvPr id="309" name="Google Shape;309;p4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5"/>
          <p:cNvSpPr txBox="1"/>
          <p:nvPr>
            <p:ph type="title"/>
          </p:nvPr>
        </p:nvSpPr>
        <p:spPr>
          <a:xfrm>
            <a:off x="616350" y="1326650"/>
            <a:ext cx="79113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d" sz="4800"/>
              <a:t>What is Machine Learning?</a:t>
            </a:r>
            <a:endParaRPr sz="4800"/>
          </a:p>
        </p:txBody>
      </p:sp>
      <p:sp>
        <p:nvSpPr>
          <p:cNvPr id="104" name="Google Shape;104;p15"/>
          <p:cNvSpPr txBox="1"/>
          <p:nvPr>
            <p:ph idx="1" type="body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id"/>
              <a:t>“</a:t>
            </a:r>
            <a:r>
              <a:rPr lang="id"/>
              <a:t>the study of computer algorithms that can improve automatically through experience and by the use of data”</a:t>
            </a:r>
            <a:endParaRPr/>
          </a:p>
        </p:txBody>
      </p:sp>
      <p:sp>
        <p:nvSpPr>
          <p:cNvPr id="105" name="Google Shape;105;p1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2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The Math behind ML</a:t>
            </a:r>
            <a:endParaRPr/>
          </a:p>
        </p:txBody>
      </p:sp>
      <p:sp>
        <p:nvSpPr>
          <p:cNvPr id="315" name="Google Shape;315;p42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id" sz="1400"/>
              <a:t>Artificial neuron</a:t>
            </a:r>
            <a:r>
              <a:rPr lang="id" sz="1400"/>
              <a:t> is the basic building block of neural networks.</a:t>
            </a:r>
            <a:endParaRPr sz="1400"/>
          </a:p>
        </p:txBody>
      </p:sp>
      <p:pic>
        <p:nvPicPr>
          <p:cNvPr id="316" name="Google Shape;316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34013" y="2061502"/>
            <a:ext cx="4854075" cy="2458350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4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3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The Math behind ML</a:t>
            </a:r>
            <a:endParaRPr/>
          </a:p>
        </p:txBody>
      </p:sp>
      <p:sp>
        <p:nvSpPr>
          <p:cNvPr id="323" name="Google Shape;323;p43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d" sz="1400"/>
              <a:t>Components:</a:t>
            </a:r>
            <a:endParaRPr sz="14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b="1" lang="id" sz="1200"/>
              <a:t>Inputs</a:t>
            </a:r>
            <a:r>
              <a:rPr lang="id" sz="1200"/>
              <a:t>: the set of values for which we need to predict the output value (sometimes called </a:t>
            </a:r>
            <a:r>
              <a:rPr b="1" lang="id" sz="1200"/>
              <a:t>features</a:t>
            </a:r>
            <a:r>
              <a:rPr lang="id" sz="1200"/>
              <a:t>).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b="1" lang="id" sz="1200"/>
              <a:t>Weights</a:t>
            </a:r>
            <a:r>
              <a:rPr lang="id" sz="1200"/>
              <a:t>: the real values that are associated with each feature which </a:t>
            </a:r>
            <a:r>
              <a:rPr b="1" lang="id" sz="1200"/>
              <a:t>tells the importance of that feature</a:t>
            </a:r>
            <a:r>
              <a:rPr lang="id" sz="1200"/>
              <a:t> in predicting the final value.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b="1" lang="id" sz="1200"/>
              <a:t>Bias</a:t>
            </a:r>
            <a:r>
              <a:rPr lang="id" sz="1200"/>
              <a:t>: used for shifting the activation function towards left or right, it can be referred to as a </a:t>
            </a:r>
            <a:r>
              <a:rPr b="1" lang="id" sz="1200"/>
              <a:t>y-intercept</a:t>
            </a:r>
            <a:r>
              <a:rPr lang="id" sz="1200"/>
              <a:t> in the line equation.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b="1" lang="id" sz="1200"/>
              <a:t>Summation function</a:t>
            </a:r>
            <a:r>
              <a:rPr lang="id" sz="1200"/>
              <a:t>: used to bind the weights and inputs together and find their sum.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b="1" lang="id" sz="1200"/>
              <a:t>Activation function</a:t>
            </a:r>
            <a:r>
              <a:rPr lang="id" sz="1200"/>
              <a:t>: used to </a:t>
            </a:r>
            <a:r>
              <a:rPr b="1" lang="id" sz="1200"/>
              <a:t>introduce non-linearity</a:t>
            </a:r>
            <a:r>
              <a:rPr lang="id" sz="1200"/>
              <a:t> in the model.</a:t>
            </a:r>
            <a:endParaRPr sz="1200"/>
          </a:p>
        </p:txBody>
      </p:sp>
      <p:sp>
        <p:nvSpPr>
          <p:cNvPr id="324" name="Google Shape;324;p4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44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Activation Functions</a:t>
            </a:r>
            <a:endParaRPr/>
          </a:p>
        </p:txBody>
      </p:sp>
      <p:pic>
        <p:nvPicPr>
          <p:cNvPr id="330" name="Google Shape;330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7750" y="1682100"/>
            <a:ext cx="5711700" cy="2452671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4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4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Calculating Neuron Output</a:t>
            </a:r>
            <a:endParaRPr/>
          </a:p>
        </p:txBody>
      </p:sp>
      <p:sp>
        <p:nvSpPr>
          <p:cNvPr id="337" name="Google Shape;337;p45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d" sz="1400"/>
              <a:t>Single-input neuron</a:t>
            </a:r>
            <a:endParaRPr sz="1400"/>
          </a:p>
        </p:txBody>
      </p:sp>
      <p:pic>
        <p:nvPicPr>
          <p:cNvPr id="338" name="Google Shape;338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16888" y="2005828"/>
            <a:ext cx="4088316" cy="2500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4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46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Calculating Neuron Output</a:t>
            </a:r>
            <a:endParaRPr/>
          </a:p>
        </p:txBody>
      </p:sp>
      <p:sp>
        <p:nvSpPr>
          <p:cNvPr id="345" name="Google Shape;345;p46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d" sz="1400"/>
              <a:t>Multiple-input</a:t>
            </a:r>
            <a:r>
              <a:rPr lang="id" sz="1400"/>
              <a:t> neuron</a:t>
            </a:r>
            <a:endParaRPr sz="1400"/>
          </a:p>
        </p:txBody>
      </p:sp>
      <p:pic>
        <p:nvPicPr>
          <p:cNvPr id="346" name="Google Shape;346;p46"/>
          <p:cNvPicPr preferRelativeResize="0"/>
          <p:nvPr/>
        </p:nvPicPr>
        <p:blipFill rotWithShape="1">
          <a:blip r:embed="rId3">
            <a:alphaModFix/>
          </a:blip>
          <a:srcRect b="0" l="0" r="0" t="2486"/>
          <a:stretch/>
        </p:blipFill>
        <p:spPr>
          <a:xfrm>
            <a:off x="4791800" y="1211350"/>
            <a:ext cx="3930039" cy="3388850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4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47"/>
          <p:cNvSpPr txBox="1"/>
          <p:nvPr>
            <p:ph idx="1" type="body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Deep neural network illustration</a:t>
            </a:r>
            <a:endParaRPr/>
          </a:p>
        </p:txBody>
      </p:sp>
      <p:pic>
        <p:nvPicPr>
          <p:cNvPr id="353" name="Google Shape;353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0125" y="631475"/>
            <a:ext cx="6424401" cy="3251375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4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48"/>
          <p:cNvSpPr txBox="1"/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Effects of Varying Weights</a:t>
            </a:r>
            <a:endParaRPr/>
          </a:p>
        </p:txBody>
      </p:sp>
      <p:sp>
        <p:nvSpPr>
          <p:cNvPr id="360" name="Google Shape;360;p48"/>
          <p:cNvSpPr txBox="1"/>
          <p:nvPr>
            <p:ph idx="1" type="body"/>
          </p:nvPr>
        </p:nvSpPr>
        <p:spPr>
          <a:xfrm>
            <a:off x="319500" y="1846799"/>
            <a:ext cx="2808000" cy="325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d" sz="1400"/>
              <a:t>Consider a sigmoid function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id" sz="1400"/>
              <a:t>Replace x with linear equation</a:t>
            </a:r>
            <a:endParaRPr sz="14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id" sz="1400"/>
              <a:t>Set b = 0</a:t>
            </a:r>
            <a:endParaRPr sz="14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id"/>
              <a:t>w = 0.3 (blue line)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id"/>
              <a:t>w = 0.5 (orange line)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id"/>
              <a:t>w = 0.7 (green line)</a:t>
            </a:r>
            <a:endParaRPr/>
          </a:p>
        </p:txBody>
      </p:sp>
      <p:pic>
        <p:nvPicPr>
          <p:cNvPr id="361" name="Google Shape;361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800" y="3642625"/>
            <a:ext cx="2521400" cy="36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8800" y="2483188"/>
            <a:ext cx="2129400" cy="36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41150" y="614363"/>
            <a:ext cx="5667375" cy="3914775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4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9"/>
          <p:cNvSpPr txBox="1"/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Effects of Varying Bias</a:t>
            </a:r>
            <a:endParaRPr/>
          </a:p>
        </p:txBody>
      </p:sp>
      <p:sp>
        <p:nvSpPr>
          <p:cNvPr id="370" name="Google Shape;370;p49"/>
          <p:cNvSpPr txBox="1"/>
          <p:nvPr>
            <p:ph idx="1" type="body"/>
          </p:nvPr>
        </p:nvSpPr>
        <p:spPr>
          <a:xfrm>
            <a:off x="319500" y="1846800"/>
            <a:ext cx="2808000" cy="297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d" sz="1400"/>
              <a:t>Set w = 0.5</a:t>
            </a:r>
            <a:endParaRPr sz="14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id"/>
              <a:t>b</a:t>
            </a:r>
            <a:r>
              <a:rPr lang="id"/>
              <a:t> = -1 (red line)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id"/>
              <a:t>b = -5 (green line)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id"/>
              <a:t>b = 1 (blue line)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id"/>
              <a:t>b = 5 (yellow line)</a:t>
            </a:r>
            <a:endParaRPr/>
          </a:p>
        </p:txBody>
      </p:sp>
      <p:pic>
        <p:nvPicPr>
          <p:cNvPr id="371" name="Google Shape;371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39075" y="614363"/>
            <a:ext cx="5667375" cy="3914775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4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50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More about Weights and Bias</a:t>
            </a:r>
            <a:endParaRPr/>
          </a:p>
        </p:txBody>
      </p:sp>
      <p:sp>
        <p:nvSpPr>
          <p:cNvPr id="378" name="Google Shape;378;p50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d" sz="1400"/>
              <a:t>Weights and bias are </a:t>
            </a:r>
            <a:r>
              <a:rPr b="1" lang="id" sz="1400"/>
              <a:t>updated iteratively</a:t>
            </a:r>
            <a:r>
              <a:rPr lang="id" sz="1400"/>
              <a:t> through the learning process.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d" sz="1400"/>
              <a:t>The purpose of updating weights and bias is to have </a:t>
            </a:r>
            <a:r>
              <a:rPr b="1" lang="id" sz="1400"/>
              <a:t>minimum loss</a:t>
            </a:r>
            <a:r>
              <a:rPr lang="id" sz="1400"/>
              <a:t> (error).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d" sz="1400"/>
              <a:t>How many times the weights and bias are updated relates to </a:t>
            </a:r>
            <a:r>
              <a:rPr b="1" lang="id" sz="1400"/>
              <a:t>epoch </a:t>
            </a:r>
            <a:r>
              <a:rPr lang="id" sz="1400"/>
              <a:t>and </a:t>
            </a:r>
            <a:r>
              <a:rPr b="1" lang="id" sz="1400"/>
              <a:t>batch size</a:t>
            </a:r>
            <a:r>
              <a:rPr lang="id" sz="1400"/>
              <a:t>.</a:t>
            </a:r>
            <a:endParaRPr sz="14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id" sz="1200"/>
              <a:t>Epoch:  indicates the number of passes of the entire training dataset the machine learning algorithm has completed.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id" sz="1200"/>
              <a:t>Batch size: he number of training examples utilized in one iteration.</a:t>
            </a:r>
            <a:endParaRPr sz="12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d" sz="1400"/>
              <a:t>Iterations is the number of batches needed to complete one epoch.</a:t>
            </a:r>
            <a:endParaRPr sz="14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id" sz="1200"/>
              <a:t>So if we have a dataset of 2000 examples and we set the batch size to 500 then it will take 4 iterations to complete 1 epoch.</a:t>
            </a:r>
            <a:endParaRPr sz="1200"/>
          </a:p>
        </p:txBody>
      </p:sp>
      <p:sp>
        <p:nvSpPr>
          <p:cNvPr id="379" name="Google Shape;379;p5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1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More about Weights and Bias</a:t>
            </a:r>
            <a:endParaRPr/>
          </a:p>
        </p:txBody>
      </p:sp>
      <p:sp>
        <p:nvSpPr>
          <p:cNvPr id="385" name="Google Shape;385;p51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d" sz="1400"/>
              <a:t>The step size at which the weights and bias are updated relates to </a:t>
            </a:r>
            <a:r>
              <a:rPr b="1" lang="id" sz="1400"/>
              <a:t>learning rate</a:t>
            </a:r>
            <a:r>
              <a:rPr lang="id" sz="1400"/>
              <a:t>.</a:t>
            </a:r>
            <a:endParaRPr sz="14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id" sz="1200"/>
              <a:t>Learning rate: determines the step size at each iteration while moving toward a minimum of a loss function.</a:t>
            </a:r>
            <a:endParaRPr sz="1200"/>
          </a:p>
        </p:txBody>
      </p:sp>
      <p:pic>
        <p:nvPicPr>
          <p:cNvPr id="386" name="Google Shape;386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22175" y="2571750"/>
            <a:ext cx="5297449" cy="2054650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5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6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Comparison</a:t>
            </a:r>
            <a:endParaRPr/>
          </a:p>
        </p:txBody>
      </p:sp>
      <p:sp>
        <p:nvSpPr>
          <p:cNvPr id="111" name="Google Shape;111;p16"/>
          <p:cNvSpPr txBox="1"/>
          <p:nvPr>
            <p:ph idx="1" type="body"/>
          </p:nvPr>
        </p:nvSpPr>
        <p:spPr>
          <a:xfrm>
            <a:off x="2400300" y="1602675"/>
            <a:ext cx="3071400" cy="38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id"/>
              <a:t>Traditional programming</a:t>
            </a:r>
            <a:endParaRPr b="1"/>
          </a:p>
        </p:txBody>
      </p:sp>
      <p:sp>
        <p:nvSpPr>
          <p:cNvPr id="112" name="Google Shape;112;p16"/>
          <p:cNvSpPr txBox="1"/>
          <p:nvPr>
            <p:ph idx="2" type="body"/>
          </p:nvPr>
        </p:nvSpPr>
        <p:spPr>
          <a:xfrm>
            <a:off x="2400300" y="3193575"/>
            <a:ext cx="3071400" cy="3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id"/>
              <a:t>Machine learning</a:t>
            </a:r>
            <a:endParaRPr b="1"/>
          </a:p>
        </p:txBody>
      </p:sp>
      <p:grpSp>
        <p:nvGrpSpPr>
          <p:cNvPr id="113" name="Google Shape;113;p16"/>
          <p:cNvGrpSpPr/>
          <p:nvPr/>
        </p:nvGrpSpPr>
        <p:grpSpPr>
          <a:xfrm>
            <a:off x="3467400" y="2038556"/>
            <a:ext cx="3937925" cy="881882"/>
            <a:chOff x="3467400" y="2005706"/>
            <a:chExt cx="3937925" cy="881882"/>
          </a:xfrm>
        </p:grpSpPr>
        <p:sp>
          <p:nvSpPr>
            <p:cNvPr id="114" name="Google Shape;114;p16"/>
            <p:cNvSpPr/>
            <p:nvPr/>
          </p:nvSpPr>
          <p:spPr>
            <a:xfrm>
              <a:off x="4397525" y="2037688"/>
              <a:ext cx="2070600" cy="849900"/>
            </a:xfrm>
            <a:prstGeom prst="roundRect">
              <a:avLst>
                <a:gd fmla="val 16667" name="adj"/>
              </a:avLst>
            </a:prstGeom>
            <a:solidFill>
              <a:schemeClr val="accent6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d" sz="1200">
                  <a:latin typeface="Lato"/>
                  <a:ea typeface="Lato"/>
                  <a:cs typeface="Lato"/>
                  <a:sym typeface="Lato"/>
                </a:rPr>
                <a:t>Traditional programming</a:t>
              </a:r>
              <a:endParaRPr sz="1200">
                <a:latin typeface="Lato"/>
                <a:ea typeface="Lato"/>
                <a:cs typeface="Lato"/>
                <a:sym typeface="Lato"/>
              </a:endParaRPr>
            </a:p>
          </p:txBody>
        </p:sp>
        <p:cxnSp>
          <p:nvCxnSpPr>
            <p:cNvPr id="115" name="Google Shape;115;p16"/>
            <p:cNvCxnSpPr/>
            <p:nvPr/>
          </p:nvCxnSpPr>
          <p:spPr>
            <a:xfrm>
              <a:off x="3467400" y="2298725"/>
              <a:ext cx="9372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16" name="Google Shape;116;p16"/>
            <p:cNvCxnSpPr/>
            <p:nvPr/>
          </p:nvCxnSpPr>
          <p:spPr>
            <a:xfrm>
              <a:off x="3467400" y="2702350"/>
              <a:ext cx="9372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17" name="Google Shape;117;p16"/>
            <p:cNvSpPr txBox="1"/>
            <p:nvPr/>
          </p:nvSpPr>
          <p:spPr>
            <a:xfrm>
              <a:off x="3636300" y="2005706"/>
              <a:ext cx="5994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d" sz="1200">
                  <a:latin typeface="Lato"/>
                  <a:ea typeface="Lato"/>
                  <a:cs typeface="Lato"/>
                  <a:sym typeface="Lato"/>
                </a:rPr>
                <a:t>Rules</a:t>
              </a:r>
              <a:endParaRPr sz="1200"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18" name="Google Shape;118;p16"/>
            <p:cNvSpPr txBox="1"/>
            <p:nvPr/>
          </p:nvSpPr>
          <p:spPr>
            <a:xfrm>
              <a:off x="3636300" y="2408894"/>
              <a:ext cx="5994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d" sz="1200">
                  <a:latin typeface="Lato"/>
                  <a:ea typeface="Lato"/>
                  <a:cs typeface="Lato"/>
                  <a:sym typeface="Lato"/>
                </a:rPr>
                <a:t>Data</a:t>
              </a:r>
              <a:endParaRPr sz="1200">
                <a:latin typeface="Lato"/>
                <a:ea typeface="Lato"/>
                <a:cs typeface="Lato"/>
                <a:sym typeface="Lato"/>
              </a:endParaRPr>
            </a:p>
          </p:txBody>
        </p:sp>
        <p:cxnSp>
          <p:nvCxnSpPr>
            <p:cNvPr id="119" name="Google Shape;119;p16"/>
            <p:cNvCxnSpPr/>
            <p:nvPr/>
          </p:nvCxnSpPr>
          <p:spPr>
            <a:xfrm>
              <a:off x="6468125" y="2462650"/>
              <a:ext cx="9372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20" name="Google Shape;120;p16"/>
            <p:cNvSpPr txBox="1"/>
            <p:nvPr/>
          </p:nvSpPr>
          <p:spPr>
            <a:xfrm>
              <a:off x="6503075" y="2114075"/>
              <a:ext cx="8673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d" sz="1200">
                  <a:latin typeface="Lato"/>
                  <a:ea typeface="Lato"/>
                  <a:cs typeface="Lato"/>
                  <a:sym typeface="Lato"/>
                </a:rPr>
                <a:t>Answers</a:t>
              </a:r>
              <a:endParaRPr sz="1200"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121" name="Google Shape;121;p16"/>
          <p:cNvGrpSpPr/>
          <p:nvPr/>
        </p:nvGrpSpPr>
        <p:grpSpPr>
          <a:xfrm>
            <a:off x="3467388" y="3606475"/>
            <a:ext cx="3937925" cy="881888"/>
            <a:chOff x="3467400" y="2005700"/>
            <a:chExt cx="3937925" cy="881888"/>
          </a:xfrm>
        </p:grpSpPr>
        <p:sp>
          <p:nvSpPr>
            <p:cNvPr id="122" name="Google Shape;122;p16"/>
            <p:cNvSpPr/>
            <p:nvPr/>
          </p:nvSpPr>
          <p:spPr>
            <a:xfrm>
              <a:off x="4397525" y="2037688"/>
              <a:ext cx="2070600" cy="849900"/>
            </a:xfrm>
            <a:prstGeom prst="roundRect">
              <a:avLst>
                <a:gd fmla="val 16667" name="adj"/>
              </a:avLst>
            </a:prstGeom>
            <a:solidFill>
              <a:schemeClr val="accent6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d" sz="1200">
                  <a:latin typeface="Lato"/>
                  <a:ea typeface="Lato"/>
                  <a:cs typeface="Lato"/>
                  <a:sym typeface="Lato"/>
                </a:rPr>
                <a:t>Machine</a:t>
              </a:r>
              <a:r>
                <a:rPr lang="id" sz="1200">
                  <a:latin typeface="Lato"/>
                  <a:ea typeface="Lato"/>
                  <a:cs typeface="Lato"/>
                  <a:sym typeface="Lato"/>
                </a:rPr>
                <a:t> learning</a:t>
              </a:r>
              <a:endParaRPr sz="1200">
                <a:latin typeface="Lato"/>
                <a:ea typeface="Lato"/>
                <a:cs typeface="Lato"/>
                <a:sym typeface="Lato"/>
              </a:endParaRPr>
            </a:p>
          </p:txBody>
        </p:sp>
        <p:cxnSp>
          <p:nvCxnSpPr>
            <p:cNvPr id="123" name="Google Shape;123;p16"/>
            <p:cNvCxnSpPr/>
            <p:nvPr/>
          </p:nvCxnSpPr>
          <p:spPr>
            <a:xfrm>
              <a:off x="3467400" y="2298725"/>
              <a:ext cx="9372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24" name="Google Shape;124;p16"/>
            <p:cNvCxnSpPr/>
            <p:nvPr/>
          </p:nvCxnSpPr>
          <p:spPr>
            <a:xfrm>
              <a:off x="3467400" y="2702350"/>
              <a:ext cx="9372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25" name="Google Shape;125;p16"/>
            <p:cNvSpPr txBox="1"/>
            <p:nvPr/>
          </p:nvSpPr>
          <p:spPr>
            <a:xfrm>
              <a:off x="3555465" y="2005700"/>
              <a:ext cx="761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d" sz="1200">
                  <a:latin typeface="Lato"/>
                  <a:ea typeface="Lato"/>
                  <a:cs typeface="Lato"/>
                  <a:sym typeface="Lato"/>
                </a:rPr>
                <a:t>Answers</a:t>
              </a:r>
              <a:endParaRPr sz="1200"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26" name="Google Shape;126;p16"/>
            <p:cNvSpPr txBox="1"/>
            <p:nvPr/>
          </p:nvSpPr>
          <p:spPr>
            <a:xfrm>
              <a:off x="3551866" y="2418600"/>
              <a:ext cx="7683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d" sz="1200">
                  <a:latin typeface="Lato"/>
                  <a:ea typeface="Lato"/>
                  <a:cs typeface="Lato"/>
                  <a:sym typeface="Lato"/>
                </a:rPr>
                <a:t>Data</a:t>
              </a:r>
              <a:endParaRPr sz="1200">
                <a:latin typeface="Lato"/>
                <a:ea typeface="Lato"/>
                <a:cs typeface="Lato"/>
                <a:sym typeface="Lato"/>
              </a:endParaRPr>
            </a:p>
          </p:txBody>
        </p:sp>
        <p:cxnSp>
          <p:nvCxnSpPr>
            <p:cNvPr id="127" name="Google Shape;127;p16"/>
            <p:cNvCxnSpPr/>
            <p:nvPr/>
          </p:nvCxnSpPr>
          <p:spPr>
            <a:xfrm>
              <a:off x="6468125" y="2462650"/>
              <a:ext cx="9372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28" name="Google Shape;128;p16"/>
            <p:cNvSpPr txBox="1"/>
            <p:nvPr/>
          </p:nvSpPr>
          <p:spPr>
            <a:xfrm>
              <a:off x="6503075" y="2114075"/>
              <a:ext cx="8673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d" sz="1200">
                  <a:latin typeface="Lato"/>
                  <a:ea typeface="Lato"/>
                  <a:cs typeface="Lato"/>
                  <a:sym typeface="Lato"/>
                </a:rPr>
                <a:t>Rules</a:t>
              </a:r>
              <a:endParaRPr sz="1200"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129" name="Google Shape;129;p1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52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More about Weights and Bias</a:t>
            </a:r>
            <a:endParaRPr/>
          </a:p>
        </p:txBody>
      </p:sp>
      <p:sp>
        <p:nvSpPr>
          <p:cNvPr id="393" name="Google Shape;393;p52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d" sz="1400"/>
              <a:t>The method to update the weights and bias are updated relates to </a:t>
            </a:r>
            <a:r>
              <a:rPr b="1" lang="id" sz="1400"/>
              <a:t>optimizer</a:t>
            </a:r>
            <a:r>
              <a:rPr lang="id" sz="1400"/>
              <a:t>.</a:t>
            </a:r>
            <a:endParaRPr sz="14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id" sz="1200"/>
              <a:t>Loss function</a:t>
            </a:r>
            <a:r>
              <a:rPr lang="id" sz="1200"/>
              <a:t>: </a:t>
            </a:r>
            <a:r>
              <a:rPr lang="id" sz="1200"/>
              <a:t>a method or algorithm used to update weights and biases to reduce the error.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id" sz="1200"/>
              <a:t>In general, Adam is the best optimizer. Another good alternative is SGD and RMSProp.</a:t>
            </a:r>
            <a:endParaRPr sz="1200"/>
          </a:p>
        </p:txBody>
      </p:sp>
      <p:sp>
        <p:nvSpPr>
          <p:cNvPr id="394" name="Google Shape;394;p5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53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Optimizers Comparison</a:t>
            </a:r>
            <a:endParaRPr/>
          </a:p>
        </p:txBody>
      </p:sp>
      <p:pic>
        <p:nvPicPr>
          <p:cNvPr id="400" name="Google Shape;400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2087" y="1051175"/>
            <a:ext cx="2939825" cy="3919776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p5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54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Common Loss Functions</a:t>
            </a:r>
            <a:endParaRPr/>
          </a:p>
        </p:txBody>
      </p:sp>
      <p:sp>
        <p:nvSpPr>
          <p:cNvPr id="407" name="Google Shape;407;p54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d" sz="1400"/>
              <a:t>Regression</a:t>
            </a:r>
            <a:endParaRPr sz="14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id" sz="1200"/>
              <a:t>Mean Square Error (MSE)</a:t>
            </a:r>
            <a:endParaRPr sz="1200"/>
          </a:p>
          <a:p>
            <a:pPr indent="-292100" lvl="2" marL="1371600" rtl="0" algn="l">
              <a:spcBef>
                <a:spcPts val="0"/>
              </a:spcBef>
              <a:spcAft>
                <a:spcPts val="0"/>
              </a:spcAft>
              <a:buSzPts val="1000"/>
              <a:buChar char="■"/>
            </a:pPr>
            <a:r>
              <a:rPr lang="id" sz="1000"/>
              <a:t>the average of squared difference between predictions and actual observations.</a:t>
            </a:r>
            <a:endParaRPr sz="1000"/>
          </a:p>
          <a:p>
            <a:pPr indent="0" lvl="0" marL="13716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-304800" lvl="1" marL="914400" rtl="0" algn="l">
              <a:spcBef>
                <a:spcPts val="1600"/>
              </a:spcBef>
              <a:spcAft>
                <a:spcPts val="0"/>
              </a:spcAft>
              <a:buSzPts val="1200"/>
              <a:buChar char="○"/>
            </a:pPr>
            <a:r>
              <a:rPr lang="id" sz="1200"/>
              <a:t>Mean Absolute Error (MAE)</a:t>
            </a:r>
            <a:endParaRPr sz="1200"/>
          </a:p>
          <a:p>
            <a:pPr indent="-292100" lvl="2" marL="1371600" rtl="0" algn="l">
              <a:spcBef>
                <a:spcPts val="0"/>
              </a:spcBef>
              <a:spcAft>
                <a:spcPts val="0"/>
              </a:spcAft>
              <a:buSzPts val="1000"/>
              <a:buChar char="■"/>
            </a:pPr>
            <a:r>
              <a:rPr lang="id" sz="1000"/>
              <a:t>the average of sum of absolute differences between predictions and actual observations.</a:t>
            </a:r>
            <a:endParaRPr sz="1000"/>
          </a:p>
        </p:txBody>
      </p:sp>
      <p:pic>
        <p:nvPicPr>
          <p:cNvPr id="408" name="Google Shape;408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9474" y="2374788"/>
            <a:ext cx="2443150" cy="557212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56799" y="3552849"/>
            <a:ext cx="2628196" cy="5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Google Shape;410;p5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5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Common Loss Functions</a:t>
            </a:r>
            <a:endParaRPr/>
          </a:p>
        </p:txBody>
      </p:sp>
      <p:sp>
        <p:nvSpPr>
          <p:cNvPr id="416" name="Google Shape;416;p55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d" sz="1400"/>
              <a:t>Regression</a:t>
            </a:r>
            <a:endParaRPr sz="14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id" sz="1200"/>
              <a:t>Mean Bias Error (MBE)</a:t>
            </a:r>
            <a:endParaRPr sz="1200"/>
          </a:p>
          <a:p>
            <a:pPr indent="-292100" lvl="2" marL="1371600" rtl="0" algn="l">
              <a:spcBef>
                <a:spcPts val="0"/>
              </a:spcBef>
              <a:spcAft>
                <a:spcPts val="0"/>
              </a:spcAft>
              <a:buSzPts val="1000"/>
              <a:buChar char="■"/>
            </a:pPr>
            <a:r>
              <a:rPr lang="id" sz="1000"/>
              <a:t>same as MSE with the only difference that we don’t take absolute values. </a:t>
            </a:r>
            <a:endParaRPr sz="1000"/>
          </a:p>
          <a:p>
            <a:pPr indent="-292100" lvl="2" marL="1371600" rtl="0" algn="l">
              <a:spcBef>
                <a:spcPts val="0"/>
              </a:spcBef>
              <a:spcAft>
                <a:spcPts val="0"/>
              </a:spcAft>
              <a:buSzPts val="1000"/>
              <a:buChar char="■"/>
            </a:pPr>
            <a:r>
              <a:rPr lang="id" sz="1000"/>
              <a:t>less common.</a:t>
            </a:r>
            <a:endParaRPr sz="1000"/>
          </a:p>
        </p:txBody>
      </p:sp>
      <p:pic>
        <p:nvPicPr>
          <p:cNvPr id="417" name="Google Shape;417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9925" y="2663594"/>
            <a:ext cx="2362255" cy="538175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p5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56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Common Loss Functions</a:t>
            </a:r>
            <a:endParaRPr/>
          </a:p>
        </p:txBody>
      </p:sp>
      <p:sp>
        <p:nvSpPr>
          <p:cNvPr id="424" name="Google Shape;424;p56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d" sz="1400"/>
              <a:t>Classification</a:t>
            </a:r>
            <a:endParaRPr sz="14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id" sz="1200"/>
              <a:t>Hinge/SVM Loss</a:t>
            </a:r>
            <a:endParaRPr sz="1200"/>
          </a:p>
          <a:p>
            <a:pPr indent="-292100" lvl="2" marL="1371600" rtl="0" algn="l">
              <a:spcBef>
                <a:spcPts val="0"/>
              </a:spcBef>
              <a:spcAft>
                <a:spcPts val="0"/>
              </a:spcAft>
              <a:buSzPts val="1000"/>
              <a:buChar char="■"/>
            </a:pPr>
            <a:r>
              <a:rPr lang="id" sz="1000"/>
              <a:t>the score of correct category should be greater than sum of scores of all incorrect categories by some safety margin (usually one).</a:t>
            </a:r>
            <a:endParaRPr sz="1000"/>
          </a:p>
          <a:p>
            <a:pPr indent="0" lvl="0" marL="13716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13716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-304800" lvl="1" marL="914400" rtl="0" algn="l">
              <a:spcBef>
                <a:spcPts val="1600"/>
              </a:spcBef>
              <a:spcAft>
                <a:spcPts val="0"/>
              </a:spcAft>
              <a:buSzPts val="1200"/>
              <a:buChar char="○"/>
            </a:pPr>
            <a:r>
              <a:rPr lang="id" sz="1200"/>
              <a:t>Cross Entropy Loss</a:t>
            </a:r>
            <a:endParaRPr sz="1200"/>
          </a:p>
          <a:p>
            <a:pPr indent="-292100" lvl="2" marL="1371600" rtl="0" algn="l">
              <a:spcBef>
                <a:spcPts val="0"/>
              </a:spcBef>
              <a:spcAft>
                <a:spcPts val="0"/>
              </a:spcAft>
              <a:buSzPts val="1000"/>
              <a:buChar char="■"/>
            </a:pPr>
            <a:r>
              <a:rPr lang="id" sz="1000"/>
              <a:t>increases as the predicted probability diverges from the actual label.</a:t>
            </a:r>
            <a:endParaRPr sz="1000"/>
          </a:p>
        </p:txBody>
      </p:sp>
      <p:pic>
        <p:nvPicPr>
          <p:cNvPr id="425" name="Google Shape;425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0175" y="2571743"/>
            <a:ext cx="3601741" cy="5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37763" y="3999875"/>
            <a:ext cx="5046576" cy="245550"/>
          </a:xfrm>
          <a:prstGeom prst="rect">
            <a:avLst/>
          </a:prstGeom>
          <a:noFill/>
          <a:ln>
            <a:noFill/>
          </a:ln>
        </p:spPr>
      </p:pic>
      <p:sp>
        <p:nvSpPr>
          <p:cNvPr id="427" name="Google Shape;427;p5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57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Metrics and Fit</a:t>
            </a:r>
            <a:endParaRPr/>
          </a:p>
        </p:txBody>
      </p:sp>
      <p:sp>
        <p:nvSpPr>
          <p:cNvPr id="433" name="Google Shape;433;p5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58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Evaluation Metrics</a:t>
            </a:r>
            <a:endParaRPr/>
          </a:p>
        </p:txBody>
      </p:sp>
      <p:sp>
        <p:nvSpPr>
          <p:cNvPr id="439" name="Google Shape;439;p58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d" sz="1400"/>
              <a:t>Confusion Matrix</a:t>
            </a:r>
            <a:endParaRPr sz="14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id" sz="1200"/>
              <a:t>Accuracy: the proportion of the total number of predictions that were correct.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id" sz="1200"/>
              <a:t>Positive Predictive Value/Precision: the proportion of positive cases that were correctly identified.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id" sz="1200"/>
              <a:t>Negative Predictive Value: the proportion of negative cases that were correctly identified.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id" sz="1200"/>
              <a:t>Sensitivity/Recall: the proportion of actual positive cases which are correctly identified.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id" sz="1200"/>
              <a:t>Specificity: the proportion of actual negative cases which are correctly identified.</a:t>
            </a:r>
            <a:endParaRPr sz="1200"/>
          </a:p>
        </p:txBody>
      </p:sp>
      <p:sp>
        <p:nvSpPr>
          <p:cNvPr id="440" name="Google Shape;440;p5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59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Evaluation Metrics</a:t>
            </a:r>
            <a:endParaRPr/>
          </a:p>
        </p:txBody>
      </p:sp>
      <p:sp>
        <p:nvSpPr>
          <p:cNvPr id="446" name="Google Shape;446;p59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d" sz="1400"/>
              <a:t>Confusion Matrix</a:t>
            </a:r>
            <a:endParaRPr sz="1200"/>
          </a:p>
        </p:txBody>
      </p:sp>
      <p:pic>
        <p:nvPicPr>
          <p:cNvPr id="447" name="Google Shape;447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6700" y="1975763"/>
            <a:ext cx="6048375" cy="1457325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Google Shape;448;p5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60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Evaluation Metrics</a:t>
            </a:r>
            <a:endParaRPr/>
          </a:p>
        </p:txBody>
      </p:sp>
      <p:sp>
        <p:nvSpPr>
          <p:cNvPr id="454" name="Google Shape;454;p60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d" sz="1400"/>
              <a:t>Confusion Matrix</a:t>
            </a:r>
            <a:endParaRPr sz="1200"/>
          </a:p>
        </p:txBody>
      </p:sp>
      <p:pic>
        <p:nvPicPr>
          <p:cNvPr id="455" name="Google Shape;455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0251" y="2159950"/>
            <a:ext cx="3058325" cy="216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6" name="Google Shape;456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58575" y="1982475"/>
            <a:ext cx="3360301" cy="2520226"/>
          </a:xfrm>
          <a:prstGeom prst="rect">
            <a:avLst/>
          </a:prstGeom>
          <a:noFill/>
          <a:ln>
            <a:noFill/>
          </a:ln>
        </p:spPr>
      </p:pic>
      <p:sp>
        <p:nvSpPr>
          <p:cNvPr id="457" name="Google Shape;457;p6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61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Evaluation Metrics</a:t>
            </a:r>
            <a:endParaRPr/>
          </a:p>
        </p:txBody>
      </p:sp>
      <p:sp>
        <p:nvSpPr>
          <p:cNvPr id="463" name="Google Shape;463;p61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d" sz="1400"/>
              <a:t>F1 score</a:t>
            </a:r>
            <a:endParaRPr sz="14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id" sz="1200"/>
              <a:t>Calculated using precision and recall.</a:t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304800" lvl="1" marL="914400" rtl="0" algn="l">
              <a:spcBef>
                <a:spcPts val="1600"/>
              </a:spcBef>
              <a:spcAft>
                <a:spcPts val="0"/>
              </a:spcAft>
              <a:buSzPts val="1200"/>
              <a:buChar char="○"/>
            </a:pPr>
            <a:r>
              <a:rPr lang="id" sz="1200"/>
              <a:t>Fbeta measures the effectiveness of a model with respect to a user who attaches β times as much importance to recall as precision.</a:t>
            </a:r>
            <a:endParaRPr sz="1200"/>
          </a:p>
        </p:txBody>
      </p:sp>
      <p:pic>
        <p:nvPicPr>
          <p:cNvPr id="464" name="Google Shape;464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84538" y="2266825"/>
            <a:ext cx="5153025" cy="80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5" name="Google Shape;465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70385" y="3669175"/>
            <a:ext cx="3581335" cy="635400"/>
          </a:xfrm>
          <a:prstGeom prst="rect">
            <a:avLst/>
          </a:prstGeom>
          <a:noFill/>
          <a:ln>
            <a:noFill/>
          </a:ln>
        </p:spPr>
      </p:pic>
      <p:sp>
        <p:nvSpPr>
          <p:cNvPr id="466" name="Google Shape;466;p6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7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Traditional Programming</a:t>
            </a:r>
            <a:endParaRPr/>
          </a:p>
        </p:txBody>
      </p:sp>
      <p:pic>
        <p:nvPicPr>
          <p:cNvPr id="135" name="Google Shape;135;p17"/>
          <p:cNvPicPr preferRelativeResize="0"/>
          <p:nvPr/>
        </p:nvPicPr>
        <p:blipFill rotWithShape="1">
          <a:blip r:embed="rId3">
            <a:alphaModFix/>
          </a:blip>
          <a:srcRect b="0" l="0" r="0" t="6976"/>
          <a:stretch/>
        </p:blipFill>
        <p:spPr>
          <a:xfrm>
            <a:off x="2553313" y="1329475"/>
            <a:ext cx="6015473" cy="3175101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62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Evaluation Metrics</a:t>
            </a:r>
            <a:endParaRPr/>
          </a:p>
        </p:txBody>
      </p:sp>
      <p:sp>
        <p:nvSpPr>
          <p:cNvPr id="472" name="Google Shape;472;p62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d" sz="1400"/>
              <a:t>Area Under Curve (AUC) &amp; Receiver Operating Characteristic (ROC)</a:t>
            </a:r>
            <a:endParaRPr sz="14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id" sz="1200"/>
              <a:t>The sensitivity and specificity varies based on confidence threshold.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id" sz="1200"/>
              <a:t>The ROC curve is the plot between sensitivity and (1- specificity).</a:t>
            </a:r>
            <a:endParaRPr sz="1200"/>
          </a:p>
        </p:txBody>
      </p:sp>
      <p:pic>
        <p:nvPicPr>
          <p:cNvPr id="473" name="Google Shape;473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25913" y="2466975"/>
            <a:ext cx="3489972" cy="2131200"/>
          </a:xfrm>
          <a:prstGeom prst="rect">
            <a:avLst/>
          </a:prstGeom>
          <a:noFill/>
          <a:ln>
            <a:noFill/>
          </a:ln>
        </p:spPr>
      </p:pic>
      <p:sp>
        <p:nvSpPr>
          <p:cNvPr id="474" name="Google Shape;474;p6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63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Evaluation Metrics</a:t>
            </a:r>
            <a:endParaRPr/>
          </a:p>
        </p:txBody>
      </p:sp>
      <p:sp>
        <p:nvSpPr>
          <p:cNvPr id="480" name="Google Shape;480;p63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d" sz="1400"/>
              <a:t>Area Under Curve (AUC) &amp; Receiver Operating Characteristic (ROC)</a:t>
            </a:r>
            <a:endParaRPr sz="14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id" sz="1200"/>
              <a:t>AUC is the area under ROC curve.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id" sz="1200"/>
              <a:t>Thumb rules:</a:t>
            </a:r>
            <a:endParaRPr sz="1200"/>
          </a:p>
          <a:p>
            <a:pPr indent="-292100" lvl="2" marL="1371600" rtl="0" algn="l">
              <a:spcBef>
                <a:spcPts val="0"/>
              </a:spcBef>
              <a:spcAft>
                <a:spcPts val="0"/>
              </a:spcAft>
              <a:buSzPts val="1000"/>
              <a:buChar char="■"/>
            </a:pPr>
            <a:r>
              <a:rPr lang="id" sz="1000"/>
              <a:t>.90-1 = excellent (A)</a:t>
            </a:r>
            <a:endParaRPr sz="1000"/>
          </a:p>
          <a:p>
            <a:pPr indent="-292100" lvl="2" marL="1371600" rtl="0" algn="l">
              <a:spcBef>
                <a:spcPts val="0"/>
              </a:spcBef>
              <a:spcAft>
                <a:spcPts val="0"/>
              </a:spcAft>
              <a:buSzPts val="1000"/>
              <a:buChar char="■"/>
            </a:pPr>
            <a:r>
              <a:rPr lang="id" sz="1000"/>
              <a:t>.80-.90 = good (B)</a:t>
            </a:r>
            <a:endParaRPr sz="1000"/>
          </a:p>
          <a:p>
            <a:pPr indent="-292100" lvl="2" marL="1371600" rtl="0" algn="l">
              <a:spcBef>
                <a:spcPts val="0"/>
              </a:spcBef>
              <a:spcAft>
                <a:spcPts val="0"/>
              </a:spcAft>
              <a:buSzPts val="1000"/>
              <a:buChar char="■"/>
            </a:pPr>
            <a:r>
              <a:rPr lang="id" sz="1000"/>
              <a:t>.70-.80 = fair (C)</a:t>
            </a:r>
            <a:endParaRPr sz="1000"/>
          </a:p>
          <a:p>
            <a:pPr indent="-292100" lvl="2" marL="1371600" rtl="0" algn="l">
              <a:spcBef>
                <a:spcPts val="0"/>
              </a:spcBef>
              <a:spcAft>
                <a:spcPts val="0"/>
              </a:spcAft>
              <a:buSzPts val="1000"/>
              <a:buChar char="■"/>
            </a:pPr>
            <a:r>
              <a:rPr lang="id" sz="1000"/>
              <a:t>.60-.70 = poor (D)</a:t>
            </a:r>
            <a:endParaRPr sz="1000"/>
          </a:p>
          <a:p>
            <a:pPr indent="-292100" lvl="2" marL="1371600" rtl="0" algn="l">
              <a:spcBef>
                <a:spcPts val="0"/>
              </a:spcBef>
              <a:spcAft>
                <a:spcPts val="0"/>
              </a:spcAft>
              <a:buSzPts val="1000"/>
              <a:buChar char="■"/>
            </a:pPr>
            <a:r>
              <a:rPr lang="id" sz="1000"/>
              <a:t>.50-.60 = fail (F)</a:t>
            </a:r>
            <a:endParaRPr sz="1000"/>
          </a:p>
        </p:txBody>
      </p:sp>
      <p:sp>
        <p:nvSpPr>
          <p:cNvPr id="481" name="Google Shape;481;p6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64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Evaluation Metrics</a:t>
            </a:r>
            <a:endParaRPr/>
          </a:p>
        </p:txBody>
      </p:sp>
      <p:sp>
        <p:nvSpPr>
          <p:cNvPr id="487" name="Google Shape;487;p64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d" sz="1400"/>
              <a:t>k-fold Cross Validation</a:t>
            </a:r>
            <a:endParaRPr sz="14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id" sz="1200"/>
              <a:t>Use different parts of dataset for each fold.</a:t>
            </a:r>
            <a:endParaRPr sz="1200"/>
          </a:p>
        </p:txBody>
      </p:sp>
      <p:pic>
        <p:nvPicPr>
          <p:cNvPr id="488" name="Google Shape;488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80738" y="2216975"/>
            <a:ext cx="3960625" cy="2381200"/>
          </a:xfrm>
          <a:prstGeom prst="rect">
            <a:avLst/>
          </a:prstGeom>
          <a:noFill/>
          <a:ln>
            <a:noFill/>
          </a:ln>
        </p:spPr>
      </p:pic>
      <p:sp>
        <p:nvSpPr>
          <p:cNvPr id="489" name="Google Shape;489;p6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6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Evaluation Metrics</a:t>
            </a:r>
            <a:endParaRPr/>
          </a:p>
        </p:txBody>
      </p:sp>
      <p:sp>
        <p:nvSpPr>
          <p:cNvPr id="495" name="Google Shape;495;p65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d" sz="1400"/>
              <a:t>Root Mean Square Error (RMSE)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d" sz="1400"/>
              <a:t>Mean Square Error (MSE)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d" sz="1400"/>
              <a:t>Mean Absolute Error (MAE)</a:t>
            </a:r>
            <a:endParaRPr sz="1400"/>
          </a:p>
        </p:txBody>
      </p:sp>
      <p:sp>
        <p:nvSpPr>
          <p:cNvPr id="496" name="Google Shape;496;p6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66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Goodness of Fit</a:t>
            </a:r>
            <a:endParaRPr/>
          </a:p>
        </p:txBody>
      </p:sp>
      <p:sp>
        <p:nvSpPr>
          <p:cNvPr id="502" name="Google Shape;502;p66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id" sz="1400"/>
              <a:t>Model fitting </a:t>
            </a:r>
            <a:r>
              <a:rPr lang="id" sz="1400"/>
              <a:t>is a measure of </a:t>
            </a:r>
            <a:r>
              <a:rPr b="1" lang="id" sz="1400"/>
              <a:t>how well</a:t>
            </a:r>
            <a:r>
              <a:rPr lang="id" sz="1400"/>
              <a:t> a machine learning model </a:t>
            </a:r>
            <a:r>
              <a:rPr b="1" lang="id" sz="1400"/>
              <a:t>generalizes</a:t>
            </a:r>
            <a:r>
              <a:rPr lang="id" sz="1400"/>
              <a:t> to similar data to that on which it was trained.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d" sz="1400"/>
              <a:t>Model fitting relates to bias and variance</a:t>
            </a:r>
            <a:endParaRPr sz="14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b="1" lang="id" sz="1200"/>
              <a:t>Bias</a:t>
            </a:r>
            <a:r>
              <a:rPr lang="id" sz="1200"/>
              <a:t> </a:t>
            </a:r>
            <a:r>
              <a:rPr lang="id" sz="1200"/>
              <a:t>(different from bias in weights and bias)</a:t>
            </a:r>
            <a:r>
              <a:rPr lang="id" sz="1200"/>
              <a:t>: difference between the average prediction of our model and the correct value which we are trying to predict.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b="1" lang="id" sz="1200"/>
              <a:t>Variance</a:t>
            </a:r>
            <a:r>
              <a:rPr lang="id" sz="1200"/>
              <a:t>: the variability of model prediction for a given data point or a value which tells us spread of our data.</a:t>
            </a:r>
            <a:endParaRPr sz="12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d" sz="1400"/>
              <a:t>There are 3 types of fit: underfitting, well-fit, and overfitting.</a:t>
            </a:r>
            <a:endParaRPr sz="14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b="1" lang="id" sz="1200"/>
              <a:t>Underfitting</a:t>
            </a:r>
            <a:r>
              <a:rPr lang="id" sz="1200"/>
              <a:t> models have </a:t>
            </a:r>
            <a:r>
              <a:rPr b="1" lang="id" sz="1200"/>
              <a:t>low bias, high variance</a:t>
            </a:r>
            <a:r>
              <a:rPr lang="id" sz="1200"/>
              <a:t>.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b="1" lang="id" sz="1200"/>
              <a:t>Overfitting</a:t>
            </a:r>
            <a:r>
              <a:rPr lang="id" sz="1200"/>
              <a:t> models have </a:t>
            </a:r>
            <a:r>
              <a:rPr b="1" lang="id" sz="1200"/>
              <a:t>high bias, low variance</a:t>
            </a:r>
            <a:r>
              <a:rPr lang="id" sz="1200"/>
              <a:t>.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b="1" lang="id" sz="1200"/>
              <a:t>Well-fit</a:t>
            </a:r>
            <a:r>
              <a:rPr lang="id" sz="1200"/>
              <a:t> models have </a:t>
            </a:r>
            <a:r>
              <a:rPr b="1" lang="id" sz="1200"/>
              <a:t>low bias, low variance</a:t>
            </a:r>
            <a:r>
              <a:rPr lang="id" sz="1200"/>
              <a:t>.</a:t>
            </a:r>
            <a:endParaRPr sz="1200"/>
          </a:p>
        </p:txBody>
      </p:sp>
      <p:sp>
        <p:nvSpPr>
          <p:cNvPr id="503" name="Google Shape;503;p6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67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Goodness of Fit</a:t>
            </a:r>
            <a:endParaRPr/>
          </a:p>
        </p:txBody>
      </p:sp>
      <p:sp>
        <p:nvSpPr>
          <p:cNvPr id="509" name="Google Shape;509;p67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d" sz="1400"/>
              <a:t>Bias and variance illustration</a:t>
            </a:r>
            <a:endParaRPr sz="1400"/>
          </a:p>
        </p:txBody>
      </p:sp>
      <p:pic>
        <p:nvPicPr>
          <p:cNvPr id="510" name="Google Shape;510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49475" y="2016050"/>
            <a:ext cx="3442850" cy="2582125"/>
          </a:xfrm>
          <a:prstGeom prst="rect">
            <a:avLst/>
          </a:prstGeom>
          <a:noFill/>
          <a:ln>
            <a:noFill/>
          </a:ln>
        </p:spPr>
      </p:pic>
      <p:sp>
        <p:nvSpPr>
          <p:cNvPr id="511" name="Google Shape;511;p6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68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Goodness of Fit</a:t>
            </a:r>
            <a:endParaRPr/>
          </a:p>
        </p:txBody>
      </p:sp>
      <p:sp>
        <p:nvSpPr>
          <p:cNvPr id="517" name="Google Shape;517;p68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d" sz="1400"/>
              <a:t>Goodnes of fit illustration</a:t>
            </a:r>
            <a:endParaRPr sz="1400"/>
          </a:p>
        </p:txBody>
      </p:sp>
      <p:pic>
        <p:nvPicPr>
          <p:cNvPr id="518" name="Google Shape;518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7625" y="2110300"/>
            <a:ext cx="4966850" cy="2377275"/>
          </a:xfrm>
          <a:prstGeom prst="rect">
            <a:avLst/>
          </a:prstGeom>
          <a:noFill/>
          <a:ln>
            <a:noFill/>
          </a:ln>
        </p:spPr>
      </p:pic>
      <p:sp>
        <p:nvSpPr>
          <p:cNvPr id="519" name="Google Shape;519;p6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69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Handling Underfitting</a:t>
            </a:r>
            <a:endParaRPr/>
          </a:p>
        </p:txBody>
      </p:sp>
      <p:sp>
        <p:nvSpPr>
          <p:cNvPr id="525" name="Google Shape;525;p69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d" sz="1400"/>
              <a:t>Get more training data.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d" sz="1400"/>
              <a:t>Increase the size or number of parameters in the model.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d" sz="1400"/>
              <a:t>Increase the complexity of the model.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d" sz="1400"/>
              <a:t>Increasing the training time, until cost function is minimised.</a:t>
            </a:r>
            <a:endParaRPr sz="1400"/>
          </a:p>
        </p:txBody>
      </p:sp>
      <p:sp>
        <p:nvSpPr>
          <p:cNvPr id="526" name="Google Shape;526;p6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70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Handling Overfitting</a:t>
            </a:r>
            <a:endParaRPr/>
          </a:p>
        </p:txBody>
      </p:sp>
      <p:sp>
        <p:nvSpPr>
          <p:cNvPr id="532" name="Google Shape;532;p70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d" sz="1400"/>
              <a:t>Cross-validation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d" sz="1400"/>
              <a:t>Regularization</a:t>
            </a:r>
            <a:endParaRPr sz="14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id" sz="1200"/>
              <a:t>Adds penalty as model complexity increases</a:t>
            </a:r>
            <a:endParaRPr sz="12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d" sz="1400"/>
              <a:t>Early stopping</a:t>
            </a:r>
            <a:endParaRPr sz="14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id" sz="1200"/>
              <a:t>When training a learner with an iterative method, you stop the training process before the final iteration. 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id" sz="1200"/>
              <a:t>This prevents the model from memorizing the dataset.</a:t>
            </a:r>
            <a:endParaRPr sz="12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d" sz="1400"/>
              <a:t>Dropout</a:t>
            </a:r>
            <a:endParaRPr sz="14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id" sz="1200"/>
              <a:t>Randomly selected neurons are ignored (or “dropped”) during training.</a:t>
            </a:r>
            <a:endParaRPr sz="1200"/>
          </a:p>
        </p:txBody>
      </p:sp>
      <p:sp>
        <p:nvSpPr>
          <p:cNvPr id="533" name="Google Shape;533;p7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71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ML Problems</a:t>
            </a:r>
            <a:endParaRPr/>
          </a:p>
        </p:txBody>
      </p:sp>
      <p:sp>
        <p:nvSpPr>
          <p:cNvPr id="539" name="Google Shape;539;p7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8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Machine Learning</a:t>
            </a:r>
            <a:endParaRPr/>
          </a:p>
        </p:txBody>
      </p:sp>
      <p:pic>
        <p:nvPicPr>
          <p:cNvPr id="142" name="Google Shape;14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2725" y="1309400"/>
            <a:ext cx="6096650" cy="3283477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1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72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Types of ML Problems</a:t>
            </a:r>
            <a:endParaRPr/>
          </a:p>
        </p:txBody>
      </p:sp>
      <p:pic>
        <p:nvPicPr>
          <p:cNvPr id="545" name="Google Shape;545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8013" y="1116400"/>
            <a:ext cx="8387976" cy="3880900"/>
          </a:xfrm>
          <a:prstGeom prst="rect">
            <a:avLst/>
          </a:prstGeom>
          <a:noFill/>
          <a:ln>
            <a:noFill/>
          </a:ln>
        </p:spPr>
      </p:pic>
      <p:sp>
        <p:nvSpPr>
          <p:cNvPr id="546" name="Google Shape;546;p7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73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Linear Regression</a:t>
            </a:r>
            <a:endParaRPr/>
          </a:p>
        </p:txBody>
      </p:sp>
      <p:sp>
        <p:nvSpPr>
          <p:cNvPr id="552" name="Google Shape;552;p7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74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Linear Regression</a:t>
            </a:r>
            <a:endParaRPr/>
          </a:p>
        </p:txBody>
      </p:sp>
      <p:sp>
        <p:nvSpPr>
          <p:cNvPr id="558" name="Google Shape;558;p74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id" sz="1400"/>
              <a:t>Linear regression</a:t>
            </a:r>
            <a:r>
              <a:rPr lang="id" sz="1400"/>
              <a:t> may be defined as the statistical model that analyzes the </a:t>
            </a:r>
            <a:r>
              <a:rPr b="1" lang="id" sz="1400"/>
              <a:t>linear relationship</a:t>
            </a:r>
            <a:r>
              <a:rPr lang="id" sz="1400"/>
              <a:t> between </a:t>
            </a:r>
            <a:r>
              <a:rPr b="1" lang="id" sz="1400"/>
              <a:t>a dependent variable</a:t>
            </a:r>
            <a:r>
              <a:rPr lang="id" sz="1400"/>
              <a:t> with </a:t>
            </a:r>
            <a:r>
              <a:rPr b="1" lang="id" sz="1400"/>
              <a:t>given set of independent variables</a:t>
            </a:r>
            <a:r>
              <a:rPr lang="id" sz="1400"/>
              <a:t>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d" sz="1400"/>
              <a:t>The </a:t>
            </a:r>
            <a:r>
              <a:rPr b="1" lang="id" sz="1400"/>
              <a:t>dependent variable</a:t>
            </a:r>
            <a:r>
              <a:rPr lang="id" sz="1400"/>
              <a:t> is often called the </a:t>
            </a:r>
            <a:r>
              <a:rPr b="1" lang="id" sz="1400"/>
              <a:t>target</a:t>
            </a:r>
            <a:r>
              <a:rPr lang="id" sz="1400"/>
              <a:t>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d" sz="1400"/>
              <a:t>The </a:t>
            </a:r>
            <a:r>
              <a:rPr b="1" lang="id" sz="1400"/>
              <a:t>independent variable</a:t>
            </a:r>
            <a:r>
              <a:rPr lang="id" sz="1400"/>
              <a:t> is often called the </a:t>
            </a:r>
            <a:r>
              <a:rPr b="1" lang="id" sz="1400"/>
              <a:t>predictor</a:t>
            </a:r>
            <a:r>
              <a:rPr lang="id" sz="1400"/>
              <a:t>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d" sz="1400"/>
              <a:t>The relationship can be represented with the help of following equation:</a:t>
            </a:r>
            <a:endParaRPr sz="1400"/>
          </a:p>
        </p:txBody>
      </p:sp>
      <p:sp>
        <p:nvSpPr>
          <p:cNvPr id="559" name="Google Shape;559;p7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  <p:pic>
        <p:nvPicPr>
          <p:cNvPr id="560" name="Google Shape;560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99025" y="3302300"/>
            <a:ext cx="1924050" cy="57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7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Linear Regression</a:t>
            </a:r>
            <a:endParaRPr/>
          </a:p>
        </p:txBody>
      </p:sp>
      <p:sp>
        <p:nvSpPr>
          <p:cNvPr id="566" name="Google Shape;566;p75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id" sz="1400"/>
              <a:t>Y</a:t>
            </a:r>
            <a:r>
              <a:rPr lang="id" sz="1400"/>
              <a:t>	: the </a:t>
            </a:r>
            <a:r>
              <a:rPr b="1" lang="id" sz="1400"/>
              <a:t>dependent variable</a:t>
            </a:r>
            <a:r>
              <a:rPr lang="id" sz="1400"/>
              <a:t> we are trying to predict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" sz="1400"/>
              <a:t>X</a:t>
            </a:r>
            <a:r>
              <a:rPr lang="id" sz="1400"/>
              <a:t>	: the </a:t>
            </a:r>
            <a:r>
              <a:rPr b="1" lang="id" sz="1400"/>
              <a:t>independent variable</a:t>
            </a:r>
            <a:r>
              <a:rPr lang="id" sz="1400"/>
              <a:t> we are using to make predictions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" sz="1400"/>
              <a:t>m</a:t>
            </a:r>
            <a:r>
              <a:rPr lang="id" sz="1400"/>
              <a:t>	: the </a:t>
            </a:r>
            <a:r>
              <a:rPr b="1" lang="id" sz="1400"/>
              <a:t>slope</a:t>
            </a:r>
            <a:r>
              <a:rPr lang="id" sz="1400"/>
              <a:t> of the regression line which </a:t>
            </a:r>
            <a:r>
              <a:rPr b="1" lang="id" sz="1400"/>
              <a:t>represents the effect X has on Y</a:t>
            </a:r>
            <a:endParaRPr b="1"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" sz="1400"/>
              <a:t>b</a:t>
            </a:r>
            <a:r>
              <a:rPr lang="id" sz="1400"/>
              <a:t>	: is a </a:t>
            </a:r>
            <a:r>
              <a:rPr b="1" lang="id" sz="1400"/>
              <a:t>constant</a:t>
            </a:r>
            <a:r>
              <a:rPr lang="id" sz="1400"/>
              <a:t>, known as the Y-intercept.</a:t>
            </a:r>
            <a:endParaRPr sz="1400"/>
          </a:p>
        </p:txBody>
      </p:sp>
      <p:sp>
        <p:nvSpPr>
          <p:cNvPr id="567" name="Google Shape;567;p7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  <p:pic>
        <p:nvPicPr>
          <p:cNvPr id="568" name="Google Shape;568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99025" y="1787125"/>
            <a:ext cx="1924050" cy="57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76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Linear Regression</a:t>
            </a:r>
            <a:endParaRPr/>
          </a:p>
        </p:txBody>
      </p:sp>
      <p:sp>
        <p:nvSpPr>
          <p:cNvPr id="574" name="Google Shape;574;p76"/>
          <p:cNvSpPr txBox="1"/>
          <p:nvPr>
            <p:ph idx="1" type="body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d" sz="1400"/>
              <a:t>Positive relationship</a:t>
            </a:r>
            <a:endParaRPr sz="1400"/>
          </a:p>
        </p:txBody>
      </p:sp>
      <p:sp>
        <p:nvSpPr>
          <p:cNvPr id="575" name="Google Shape;575;p7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  <p:sp>
        <p:nvSpPr>
          <p:cNvPr id="576" name="Google Shape;576;p76"/>
          <p:cNvSpPr txBox="1"/>
          <p:nvPr>
            <p:ph idx="2" type="body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d"/>
              <a:t>Negative relationship</a:t>
            </a:r>
            <a:endParaRPr/>
          </a:p>
        </p:txBody>
      </p:sp>
      <p:pic>
        <p:nvPicPr>
          <p:cNvPr id="577" name="Google Shape;577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0150" y="2259424"/>
            <a:ext cx="2771550" cy="191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50575" y="2154980"/>
            <a:ext cx="3071400" cy="22599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77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Simple Linear Regression</a:t>
            </a:r>
            <a:endParaRPr/>
          </a:p>
        </p:txBody>
      </p:sp>
      <p:sp>
        <p:nvSpPr>
          <p:cNvPr id="584" name="Google Shape;584;p77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d" sz="1400"/>
              <a:t>Simple linear regression uses </a:t>
            </a:r>
            <a:r>
              <a:rPr b="1" lang="id" sz="1400"/>
              <a:t>only one</a:t>
            </a:r>
            <a:r>
              <a:rPr lang="id" sz="1400"/>
              <a:t> independent variable (or feature) to make prediction.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d" sz="1400"/>
              <a:t>Simple linear regression uses the assumption that the two variables are </a:t>
            </a:r>
            <a:r>
              <a:rPr b="1" lang="id" sz="1400"/>
              <a:t>linearly related</a:t>
            </a:r>
            <a:r>
              <a:rPr lang="id" sz="1400"/>
              <a:t>.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id" sz="1400"/>
              <a:t>→ go to </a:t>
            </a:r>
            <a:r>
              <a:rPr lang="id" sz="1400" u="sng">
                <a:solidFill>
                  <a:schemeClr val="hlink"/>
                </a:solidFill>
                <a:hlinkClick r:id="rId3"/>
              </a:rPr>
              <a:t>Regression colab</a:t>
            </a:r>
            <a:endParaRPr sz="1400"/>
          </a:p>
        </p:txBody>
      </p:sp>
      <p:sp>
        <p:nvSpPr>
          <p:cNvPr id="585" name="Google Shape;585;p7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78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Multiple</a:t>
            </a:r>
            <a:r>
              <a:rPr lang="id"/>
              <a:t> Linear Regression</a:t>
            </a:r>
            <a:endParaRPr/>
          </a:p>
        </p:txBody>
      </p:sp>
      <p:sp>
        <p:nvSpPr>
          <p:cNvPr id="591" name="Google Shape;591;p78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d" sz="1400"/>
              <a:t>Multiple</a:t>
            </a:r>
            <a:r>
              <a:rPr lang="id" sz="1400"/>
              <a:t> linear regression uses </a:t>
            </a:r>
            <a:r>
              <a:rPr b="1" lang="id" sz="1400"/>
              <a:t>two or more </a:t>
            </a:r>
            <a:r>
              <a:rPr lang="id" sz="1400"/>
              <a:t>independent variable (or features) to make predictions.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d" sz="1400"/>
              <a:t>Mathematical formula: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id" sz="1400"/>
              <a:t>with residual error: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id" sz="1400"/>
              <a:t>→ go to </a:t>
            </a:r>
            <a:r>
              <a:rPr lang="id" sz="1400" u="sng">
                <a:solidFill>
                  <a:schemeClr val="hlink"/>
                </a:solidFill>
                <a:hlinkClick r:id="rId3"/>
              </a:rPr>
              <a:t>Regression colab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592" name="Google Shape;592;p7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  <p:pic>
        <p:nvPicPr>
          <p:cNvPr id="593" name="Google Shape;593;p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55500" y="2474650"/>
            <a:ext cx="3630801" cy="45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4" name="Google Shape;594;p7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25563" y="3488800"/>
            <a:ext cx="4470975" cy="53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79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Assumptions in Linear Regression</a:t>
            </a:r>
            <a:endParaRPr/>
          </a:p>
        </p:txBody>
      </p:sp>
      <p:sp>
        <p:nvSpPr>
          <p:cNvPr id="600" name="Google Shape;600;p79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d" sz="1400"/>
              <a:t>Little to no multi-collinearity</a:t>
            </a:r>
            <a:endParaRPr sz="14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id" sz="1200"/>
              <a:t>Multi-collinearity occurs when the independent variables or features have dependency in them.</a:t>
            </a:r>
            <a:endParaRPr sz="12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d" sz="1400"/>
              <a:t>Little to no autocorrelation</a:t>
            </a:r>
            <a:endParaRPr sz="14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id" sz="1200"/>
              <a:t>Auto-correlation occurs when there is dependency between residual errors.</a:t>
            </a:r>
            <a:endParaRPr sz="12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d" sz="1400"/>
              <a:t>Linear relationship between variables</a:t>
            </a:r>
            <a:endParaRPr sz="14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id" sz="1200"/>
              <a:t>Linear regression model assumes that the relationship between response and feature variables must be linear.</a:t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601" name="Google Shape;601;p7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80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Classification</a:t>
            </a:r>
            <a:endParaRPr/>
          </a:p>
        </p:txBody>
      </p:sp>
      <p:sp>
        <p:nvSpPr>
          <p:cNvPr id="607" name="Google Shape;607;p8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  <p:sp>
        <p:nvSpPr>
          <p:cNvPr id="608" name="Google Shape;608;p80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id" sz="1400"/>
              <a:t>Classification</a:t>
            </a:r>
            <a:r>
              <a:rPr lang="id" sz="1400"/>
              <a:t> may be defined as the process of </a:t>
            </a:r>
            <a:r>
              <a:rPr b="1" lang="id" sz="1400"/>
              <a:t>predicting class or category</a:t>
            </a:r>
            <a:r>
              <a:rPr lang="id" sz="1400"/>
              <a:t> from observed values or given data points.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d" sz="1400"/>
              <a:t>Unlike regression, the output variable of classification is a category, not a value.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d" sz="1400"/>
              <a:t>Classification takes </a:t>
            </a:r>
            <a:r>
              <a:rPr b="1" lang="id" sz="1400"/>
              <a:t>labeled input data</a:t>
            </a:r>
            <a:r>
              <a:rPr lang="id" sz="1400"/>
              <a:t>, which means it contains input with the corresponding output.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d" sz="1400"/>
              <a:t>Two types of classification:</a:t>
            </a:r>
            <a:endParaRPr sz="14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b="1" lang="id" sz="1200"/>
              <a:t>Binary</a:t>
            </a:r>
            <a:r>
              <a:rPr lang="id" sz="1200"/>
              <a:t> classification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b="1" lang="id" sz="1200"/>
              <a:t>Multiclass</a:t>
            </a:r>
            <a:r>
              <a:rPr lang="id" sz="1200"/>
              <a:t> classification</a:t>
            </a:r>
            <a:endParaRPr sz="1200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81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Classification</a:t>
            </a:r>
            <a:endParaRPr/>
          </a:p>
        </p:txBody>
      </p:sp>
      <p:sp>
        <p:nvSpPr>
          <p:cNvPr id="614" name="Google Shape;614;p8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  <p:pic>
        <p:nvPicPr>
          <p:cNvPr id="615" name="Google Shape;615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9950" y="1492325"/>
            <a:ext cx="5582199" cy="292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9"/>
          <p:cNvSpPr txBox="1"/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AI vs ML vs DL</a:t>
            </a:r>
            <a:endParaRPr/>
          </a:p>
        </p:txBody>
      </p:sp>
      <p:sp>
        <p:nvSpPr>
          <p:cNvPr id="149" name="Google Shape;149;p19"/>
          <p:cNvSpPr txBox="1"/>
          <p:nvPr>
            <p:ph idx="1" type="body"/>
          </p:nvPr>
        </p:nvSpPr>
        <p:spPr>
          <a:xfrm>
            <a:off x="319500" y="1846800"/>
            <a:ext cx="3690600" cy="28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id"/>
              <a:t>Artificial</a:t>
            </a:r>
            <a:r>
              <a:rPr b="1" lang="id"/>
              <a:t> Intelligence</a:t>
            </a:r>
            <a:r>
              <a:rPr lang="id"/>
              <a:t>:</a:t>
            </a:r>
            <a:endParaRPr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id" sz="1000"/>
              <a:t>a technology which enables a </a:t>
            </a:r>
            <a:r>
              <a:rPr b="1" lang="id" sz="1000"/>
              <a:t>machine</a:t>
            </a:r>
            <a:r>
              <a:rPr lang="id" sz="1000"/>
              <a:t> to </a:t>
            </a:r>
            <a:r>
              <a:rPr b="1" lang="id" sz="1000"/>
              <a:t>simulate</a:t>
            </a:r>
            <a:r>
              <a:rPr lang="id" sz="1000"/>
              <a:t> </a:t>
            </a:r>
            <a:r>
              <a:rPr b="1" lang="id" sz="1000"/>
              <a:t>human behavior</a:t>
            </a:r>
            <a:endParaRPr b="1" sz="10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id"/>
              <a:t>Machine Learning</a:t>
            </a:r>
            <a:r>
              <a:rPr lang="id"/>
              <a:t>:</a:t>
            </a:r>
            <a:endParaRPr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id" sz="1000"/>
              <a:t>a subset of AI which allows a machine to </a:t>
            </a:r>
            <a:r>
              <a:rPr b="1" lang="id" sz="1000"/>
              <a:t>automatically learn from past data</a:t>
            </a:r>
            <a:r>
              <a:rPr lang="id" sz="1000"/>
              <a:t> without programming explicitly</a:t>
            </a:r>
            <a:endParaRPr sz="10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id"/>
              <a:t>Deep Learning</a:t>
            </a:r>
            <a:r>
              <a:rPr lang="id"/>
              <a:t>:</a:t>
            </a:r>
            <a:endParaRPr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id" sz="1000"/>
              <a:t>a subset of ML that structures algorithms in </a:t>
            </a:r>
            <a:r>
              <a:rPr b="1" lang="id" sz="1000"/>
              <a:t>layers</a:t>
            </a:r>
            <a:r>
              <a:rPr lang="id" sz="1000"/>
              <a:t> to create an "</a:t>
            </a:r>
            <a:r>
              <a:rPr b="1" lang="id" sz="1000"/>
              <a:t>artificial neural network</a:t>
            </a:r>
            <a:r>
              <a:rPr lang="id" sz="1000"/>
              <a:t>” that can learn and make intelligent decisions on its own.</a:t>
            </a:r>
            <a:endParaRPr sz="1000"/>
          </a:p>
        </p:txBody>
      </p:sp>
      <p:pic>
        <p:nvPicPr>
          <p:cNvPr id="150" name="Google Shape;15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0951" y="321475"/>
            <a:ext cx="4362300" cy="450055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1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82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Logistic Regression</a:t>
            </a:r>
            <a:endParaRPr/>
          </a:p>
        </p:txBody>
      </p:sp>
      <p:sp>
        <p:nvSpPr>
          <p:cNvPr id="621" name="Google Shape;621;p8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  <p:sp>
        <p:nvSpPr>
          <p:cNvPr id="622" name="Google Shape;622;p82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d" sz="1400"/>
              <a:t>Supervised learning classification algorithm used to predict the probability of a target variable.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d" sz="1400"/>
              <a:t>Generally, logistic regression means binary logistic regression having </a:t>
            </a:r>
            <a:r>
              <a:rPr b="1" lang="id" sz="1400"/>
              <a:t>binary target variables</a:t>
            </a:r>
            <a:r>
              <a:rPr lang="id" sz="1400"/>
              <a:t>.</a:t>
            </a:r>
            <a:endParaRPr sz="14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id" sz="1200"/>
              <a:t>The dependent variable is binary in nature having data coded as either 1 (stands for success/yes) or 0 (stands for failure/no).</a:t>
            </a:r>
            <a:endParaRPr sz="12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d" sz="1400"/>
              <a:t>Assumptions in logistic regression:</a:t>
            </a:r>
            <a:endParaRPr sz="14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id" sz="1200"/>
              <a:t>The target variables must be binary.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id" sz="1200"/>
              <a:t>There should not be any multi-collinearity in the model.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id" sz="1200"/>
              <a:t>We must include meaningful variables in our model.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id" sz="1200"/>
              <a:t>We should choose a large sample size for logistic regression.</a:t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id" sz="1400"/>
              <a:t>→ go to </a:t>
            </a:r>
            <a:r>
              <a:rPr lang="id" sz="1400" u="sng">
                <a:solidFill>
                  <a:schemeClr val="hlink"/>
                </a:solidFill>
                <a:hlinkClick r:id="rId3"/>
              </a:rPr>
              <a:t>Logistic Regression colab</a:t>
            </a:r>
            <a:endParaRPr sz="1400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83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References</a:t>
            </a:r>
            <a:endParaRPr/>
          </a:p>
        </p:txBody>
      </p:sp>
      <p:sp>
        <p:nvSpPr>
          <p:cNvPr id="628" name="Google Shape;628;p83"/>
          <p:cNvSpPr txBox="1"/>
          <p:nvPr/>
        </p:nvSpPr>
        <p:spPr>
          <a:xfrm>
            <a:off x="303300" y="1141400"/>
            <a:ext cx="85206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DeepLearning.AI TensorFlow Developer Coursera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Neural Network Design, Hagan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u="sng">
                <a:solidFill>
                  <a:schemeClr val="hlink"/>
                </a:solidFill>
                <a:hlinkClick r:id="rId3"/>
              </a:rPr>
              <a:t>https://www.tutorialspoint.com/machine_learning_with_python</a:t>
            </a:r>
            <a:r>
              <a:rPr lang="id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u="sng">
                <a:solidFill>
                  <a:schemeClr val="hlink"/>
                </a:solidFill>
                <a:hlinkClick r:id="rId4"/>
              </a:rPr>
              <a:t>https://labelyourdata.com/articles/what-is-dataset-in-machine-learning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u="sng">
                <a:solidFill>
                  <a:schemeClr val="hlink"/>
                </a:solidFill>
                <a:hlinkClick r:id="rId5"/>
              </a:rPr>
              <a:t>https://towardsdatascience.com/whats-the-role-of-weights-and-bias-in-a-neural-network-4cf7e9888a0f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u="sng">
                <a:solidFill>
                  <a:schemeClr val="hlink"/>
                </a:solidFill>
                <a:hlinkClick r:id="rId6"/>
              </a:rPr>
              <a:t>https://www.analyticsvidhya.com/blog/2019/08/11-important-model-evaluation-error-metrics/</a:t>
            </a:r>
            <a:r>
              <a:rPr lang="id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9" name="Google Shape;629;p83"/>
          <p:cNvSpPr txBox="1"/>
          <p:nvPr/>
        </p:nvSpPr>
        <p:spPr>
          <a:xfrm>
            <a:off x="3665650" y="709950"/>
            <a:ext cx="7337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30" name="Google Shape;630;p8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84"/>
          <p:cNvSpPr txBox="1"/>
          <p:nvPr>
            <p:ph type="title"/>
          </p:nvPr>
        </p:nvSpPr>
        <p:spPr>
          <a:xfrm>
            <a:off x="283100" y="712143"/>
            <a:ext cx="6244200" cy="88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sz="3600"/>
              <a:t>Thank You!</a:t>
            </a:r>
            <a:endParaRPr sz="3600"/>
          </a:p>
        </p:txBody>
      </p:sp>
      <p:sp>
        <p:nvSpPr>
          <p:cNvPr id="636" name="Google Shape;636;p8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  <p:pic>
        <p:nvPicPr>
          <p:cNvPr id="637" name="Google Shape;637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650" y="1679793"/>
            <a:ext cx="3575172" cy="3244857"/>
          </a:xfrm>
          <a:prstGeom prst="rect">
            <a:avLst/>
          </a:prstGeom>
          <a:noFill/>
          <a:ln>
            <a:noFill/>
          </a:ln>
        </p:spPr>
      </p:pic>
      <p:pic>
        <p:nvPicPr>
          <p:cNvPr id="638" name="Google Shape;638;p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91374" y="212646"/>
            <a:ext cx="3017000" cy="2009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9" name="Google Shape;639;p8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28947" y="2321771"/>
            <a:ext cx="2541874" cy="26028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0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The Need for ML</a:t>
            </a:r>
            <a:endParaRPr/>
          </a:p>
        </p:txBody>
      </p:sp>
      <p:sp>
        <p:nvSpPr>
          <p:cNvPr id="157" name="Google Shape;157;p20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d" sz="1400"/>
              <a:t>AI is still in its initial stage and haven’t surpassed human intelligence in many aspects.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d" sz="1400"/>
              <a:t>Simply, the reason to make machines learn is to </a:t>
            </a:r>
            <a:r>
              <a:rPr b="1" lang="id" sz="1400"/>
              <a:t>make decisions,</a:t>
            </a:r>
            <a:r>
              <a:rPr lang="id" sz="1400"/>
              <a:t> based on data, with </a:t>
            </a:r>
            <a:r>
              <a:rPr b="1" lang="id" sz="1400"/>
              <a:t>efficiency and scale</a:t>
            </a:r>
            <a:r>
              <a:rPr lang="id" sz="1400"/>
              <a:t>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d" sz="1400"/>
              <a:t>Organizations are investing heavily in newer technologies like AI, ML, and DL to get the key information from data to perform several real-world tasks and solve problems.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d" sz="1400"/>
              <a:t>Data-driven decisions taken by machines, particularly to </a:t>
            </a:r>
            <a:r>
              <a:rPr b="1" lang="id" sz="1400"/>
              <a:t>automate</a:t>
            </a:r>
            <a:r>
              <a:rPr lang="id" sz="1400"/>
              <a:t> the process so problems can be solved efficiently at large scale.</a:t>
            </a:r>
            <a:endParaRPr sz="1400"/>
          </a:p>
        </p:txBody>
      </p:sp>
      <p:sp>
        <p:nvSpPr>
          <p:cNvPr id="158" name="Google Shape;158;p2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1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When to use ML</a:t>
            </a:r>
            <a:endParaRPr/>
          </a:p>
        </p:txBody>
      </p:sp>
      <p:sp>
        <p:nvSpPr>
          <p:cNvPr id="164" name="Google Shape;164;p21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d" sz="1400"/>
              <a:t>Lack of human expertise or resource</a:t>
            </a:r>
            <a:endParaRPr sz="14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id" sz="1200"/>
              <a:t>Example: </a:t>
            </a:r>
            <a:r>
              <a:rPr lang="id" sz="1200">
                <a:highlight>
                  <a:srgbClr val="FFFFFF"/>
                </a:highlight>
              </a:rPr>
              <a:t>navigations in unknown territories or spatial planets</a:t>
            </a:r>
            <a:endParaRPr sz="12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d" sz="1400"/>
              <a:t>Dynamic scenarios (the situation keeps changing over time)</a:t>
            </a:r>
            <a:endParaRPr sz="14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id" sz="1200"/>
              <a:t>Example: network connectivity and availability of infrastructure in an organization</a:t>
            </a:r>
            <a:endParaRPr sz="12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d" sz="1400"/>
              <a:t>Difficulty in translating expertise into computational tasks</a:t>
            </a:r>
            <a:endParaRPr sz="14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id" sz="1200"/>
              <a:t>Example: domains of speech recognition, cognitive tasks etc.</a:t>
            </a:r>
            <a:endParaRPr b="1" sz="1200"/>
          </a:p>
        </p:txBody>
      </p:sp>
      <p:sp>
        <p:nvSpPr>
          <p:cNvPr id="165" name="Google Shape;165;p2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